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66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6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rosoft User" initials="MU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D78"/>
    <a:srgbClr val="3467A8"/>
    <a:srgbClr val="5ABAE5"/>
    <a:srgbClr val="40E3F6"/>
    <a:srgbClr val="56D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3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602ED-E167-4DA3-BA9B-10E047420C26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C8524-2D3E-4294-9CE8-C4FB152E7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857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35C9C-9693-4A29-9519-9B20E0F179FF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06FD4-2B3F-44F6-9AB0-5A3B965132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0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6FD4-2B3F-44F6-9AB0-5A3B9651323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85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6FD4-2B3F-44F6-9AB0-5A3B965132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30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66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76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8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1" y="484188"/>
            <a:ext cx="1816652" cy="6096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89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9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6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7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22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28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6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3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12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4896" y="6250165"/>
            <a:ext cx="504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776569D-8384-4507-965F-03515F3FB9CD}" type="datetimeFigureOut">
              <a:rPr lang="zh-CN" altLang="en-US" smtClean="0"/>
              <a:t>2017/7/14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5" y="6250165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1451" y="6250164"/>
            <a:ext cx="1549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CD927B28-938A-4C46-8302-665F6156AB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2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package" Target="../embeddings/Microsoft_Word___3.docx"/><Relationship Id="rId4" Type="http://schemas.openxmlformats.org/officeDocument/2006/relationships/image" Target="../media/image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package" Target="../embeddings/Microsoft_Word___4.doc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978350" y="424648"/>
            <a:ext cx="2971525" cy="2171971"/>
            <a:chOff x="3891293" y="1133475"/>
            <a:chExt cx="2971525" cy="2171971"/>
          </a:xfrm>
        </p:grpSpPr>
        <p:sp>
          <p:nvSpPr>
            <p:cNvPr id="25" name="任意多边形 24"/>
            <p:cNvSpPr/>
            <p:nvPr/>
          </p:nvSpPr>
          <p:spPr>
            <a:xfrm>
              <a:off x="3891293" y="1236332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548517" y="1133475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310518" y="2028824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/>
          <p:cNvSpPr/>
          <p:nvPr/>
        </p:nvSpPr>
        <p:spPr>
          <a:xfrm>
            <a:off x="2249714" y="1319997"/>
            <a:ext cx="7199086" cy="3401659"/>
          </a:xfrm>
          <a:prstGeom prst="ellips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99657" y="2551702"/>
            <a:ext cx="658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chemeClr val="bg1"/>
                </a:solidFill>
                <a:latin typeface="DFKai-SB" pitchFamily="65" charset="-120"/>
                <a:ea typeface="DFKai-SB" pitchFamily="65" charset="-120"/>
              </a:rPr>
              <a:t>Telink</a:t>
            </a:r>
            <a:r>
              <a:rPr lang="zh-CN" altLang="en-US" sz="3600" dirty="0" smtClean="0">
                <a:solidFill>
                  <a:schemeClr val="bg1"/>
                </a:solidFill>
                <a:latin typeface="DFKai-SB" pitchFamily="65" charset="-120"/>
                <a:ea typeface="DFKai-SB" pitchFamily="65" charset="-120"/>
              </a:rPr>
              <a:t>芯片</a:t>
            </a:r>
            <a:r>
              <a:rPr lang="en-US" altLang="zh-CN" sz="3600" dirty="0" smtClean="0">
                <a:solidFill>
                  <a:schemeClr val="bg1"/>
                </a:solidFill>
                <a:latin typeface="DFKai-SB" pitchFamily="65" charset="-120"/>
                <a:ea typeface="DFKai-SB" pitchFamily="65" charset="-120"/>
              </a:rPr>
              <a:t>system test</a:t>
            </a:r>
          </a:p>
        </p:txBody>
      </p:sp>
    </p:spTree>
    <p:extLst>
      <p:ext uri="{BB962C8B-B14F-4D97-AF65-F5344CB8AC3E}">
        <p14:creationId xmlns:p14="http://schemas.microsoft.com/office/powerpoint/2010/main" val="20791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宋体" pitchFamily="2" charset="-122"/>
                <a:ea typeface="华文宋体" pitchFamily="2" charset="-122"/>
              </a:rPr>
              <a:t>2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、</a:t>
            </a:r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Bench test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测试项目</a:t>
            </a:r>
            <a:endParaRPr lang="en-US" altLang="zh-CN" sz="28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1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）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electric test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，应用于新项目以及原有项目更新版本情况下评估，测试项目如下表所示</a:t>
            </a:r>
            <a:endParaRPr lang="en-US" altLang="zh-CN" sz="2000" dirty="0" smtClean="0">
              <a:latin typeface="华文宋体" pitchFamily="2" charset="-122"/>
              <a:ea typeface="华文宋体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016110"/>
              </p:ext>
            </p:extLst>
          </p:nvPr>
        </p:nvGraphicFramePr>
        <p:xfrm>
          <a:off x="1712686" y="2650064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测试项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Rx data path current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Tx</a:t>
                      </a:r>
                      <a:r>
                        <a:rPr lang="en-US" altLang="zh-CN" dirty="0" smtClean="0"/>
                        <a:t> close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 current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suspend current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deepsleep</a:t>
                      </a:r>
                      <a:r>
                        <a:rPr lang="en-US" altLang="zh-CN" dirty="0" smtClean="0"/>
                        <a:t> current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1.8v LDO voltage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一般不用测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5v-&gt;3.3V LDO voltage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一般不用测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cal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一般不用测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26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宋体" pitchFamily="2" charset="-122"/>
                <a:ea typeface="华文宋体" pitchFamily="2" charset="-122"/>
              </a:rPr>
              <a:t>2</a:t>
            </a:r>
            <a:r>
              <a:rPr lang="zh-CN" altLang="en-US" sz="2000" dirty="0">
                <a:latin typeface="华文宋体" pitchFamily="2" charset="-122"/>
                <a:ea typeface="华文宋体" pitchFamily="2" charset="-122"/>
              </a:rPr>
              <a:t>）部门之间的一些</a:t>
            </a:r>
            <a:r>
              <a:rPr lang="en-US" altLang="zh-CN" sz="2000" dirty="0">
                <a:latin typeface="华文宋体" pitchFamily="2" charset="-122"/>
                <a:ea typeface="华文宋体" pitchFamily="2" charset="-122"/>
              </a:rPr>
              <a:t>debug</a:t>
            </a:r>
            <a:endParaRPr lang="en-US" altLang="zh-CN" sz="2000" dirty="0" smtClean="0">
              <a:latin typeface="华文宋体" pitchFamily="2" charset="-122"/>
              <a:ea typeface="华文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6286" y="2061031"/>
            <a:ext cx="9267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a)Rx performance check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检测</a:t>
            </a:r>
            <a:r>
              <a:rPr lang="en-US" altLang="zh-CN" dirty="0" smtClean="0"/>
              <a:t>Rx per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Rx sensitivity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/>
              <a:t>此</a:t>
            </a:r>
            <a:r>
              <a:rPr lang="zh-CN" altLang="en-US" dirty="0" smtClean="0"/>
              <a:t>类项目需要用到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发包工具，目前</a:t>
            </a:r>
            <a:r>
              <a:rPr lang="en-US" altLang="zh-CN" dirty="0" err="1" smtClean="0"/>
              <a:t>telink</a:t>
            </a:r>
            <a:r>
              <a:rPr lang="zh-CN" altLang="en-US" dirty="0" smtClean="0"/>
              <a:t>支持的数据包格式为：</a:t>
            </a:r>
            <a:r>
              <a:rPr lang="en-US" altLang="zh-CN" dirty="0" smtClean="0"/>
              <a:t>new2M,Ble1M,Ble2M,zigbee,nordic1M,Nordic2M,BLR125K,BLR500K,</a:t>
            </a:r>
            <a:r>
              <a:rPr lang="zh-CN" altLang="en-US" dirty="0" smtClean="0"/>
              <a:t>发包的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svn</a:t>
            </a:r>
            <a:r>
              <a:rPr lang="zh-CN" altLang="en-US" dirty="0" smtClean="0"/>
              <a:t>上。地址为 </a:t>
            </a:r>
            <a:r>
              <a:rPr lang="en-US" altLang="zh-CN" dirty="0" smtClean="0"/>
              <a:t>http</a:t>
            </a:r>
            <a:r>
              <a:rPr lang="en-US" altLang="zh-CN" dirty="0"/>
              <a:t>://192.168.48.55/asic/tools/platform/pcdb/prj/ </a:t>
            </a:r>
            <a:r>
              <a:rPr lang="en-US" altLang="zh-CN" dirty="0" smtClean="0"/>
              <a:t>5320/Waveform/</a:t>
            </a:r>
            <a:r>
              <a:rPr lang="zh-CN" altLang="en-US" dirty="0" smtClean="0"/>
              <a:t>，发包手册可详见如下文档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33027"/>
              </p:ext>
            </p:extLst>
          </p:nvPr>
        </p:nvGraphicFramePr>
        <p:xfrm>
          <a:off x="2953657" y="3679371"/>
          <a:ext cx="1386113" cy="125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3657" y="3679371"/>
                        <a:ext cx="1386113" cy="125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5315" y="4905828"/>
            <a:ext cx="865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Tips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remington</a:t>
            </a:r>
            <a:r>
              <a:rPr lang="zh-CN" altLang="en-US" dirty="0" smtClean="0"/>
              <a:t>项目中发包程序中</a:t>
            </a:r>
            <a:r>
              <a:rPr lang="en-US" altLang="zh-CN" dirty="0" smtClean="0"/>
              <a:t>CRC</a:t>
            </a:r>
            <a:r>
              <a:rPr lang="zh-CN" altLang="en-US" dirty="0" smtClean="0"/>
              <a:t>校验与其他程序不太一样，相应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r>
              <a:rPr lang="en-US" altLang="zh-CN" dirty="0" smtClean="0"/>
              <a:t>           </a:t>
            </a:r>
            <a:r>
              <a:rPr lang="en-US" altLang="zh-CN" b="1" i="1" dirty="0" err="1" smtClean="0"/>
              <a:t>SeedCRC</a:t>
            </a:r>
            <a:r>
              <a:rPr lang="en-US" altLang="zh-CN" b="1" i="1" dirty="0" smtClean="0"/>
              <a:t> </a:t>
            </a:r>
            <a:r>
              <a:rPr lang="en-US" altLang="zh-CN" b="1" i="1" dirty="0"/>
              <a:t>= [0 0 0 0 0 0 0 0 0 0 0 0 0 0 0 0 0 0 0 0 0 0 0 0];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4193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06286" y="1712695"/>
            <a:ext cx="926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)</a:t>
            </a:r>
            <a:r>
              <a:rPr lang="en-US" altLang="zh-CN" dirty="0" err="1" smtClean="0"/>
              <a:t>Tx</a:t>
            </a:r>
            <a:r>
              <a:rPr lang="en-US" altLang="zh-CN" dirty="0" smtClean="0"/>
              <a:t> performance check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6286" y="2525487"/>
            <a:ext cx="9267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测试项目如下：</a:t>
            </a:r>
            <a:endParaRPr lang="en-US" altLang="zh-CN" dirty="0" smtClean="0"/>
          </a:p>
          <a:p>
            <a:r>
              <a:rPr lang="en-US" altLang="zh-CN" dirty="0" err="1" smtClean="0"/>
              <a:t>TxPow</a:t>
            </a:r>
            <a:endParaRPr lang="en-US" altLang="zh-CN" dirty="0" smtClean="0"/>
          </a:p>
          <a:p>
            <a:r>
              <a:rPr lang="en-US" altLang="zh-CN" dirty="0" err="1" smtClean="0"/>
              <a:t>TxEVM</a:t>
            </a:r>
            <a:endParaRPr lang="en-US" altLang="zh-CN" dirty="0" smtClean="0"/>
          </a:p>
          <a:p>
            <a:r>
              <a:rPr lang="en-US" altLang="zh-CN" dirty="0" err="1" smtClean="0"/>
              <a:t>TxFDev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7256" y="3882571"/>
            <a:ext cx="7649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TxEvm</a:t>
            </a:r>
            <a:r>
              <a:rPr lang="zh-CN" altLang="en-US" dirty="0"/>
              <a:t>和</a:t>
            </a:r>
            <a:r>
              <a:rPr lang="en-US" altLang="zh-CN" dirty="0" err="1" smtClean="0"/>
              <a:t>TxFdev</a:t>
            </a:r>
            <a:r>
              <a:rPr lang="zh-CN" altLang="en-US" dirty="0" smtClean="0"/>
              <a:t>要设置</a:t>
            </a:r>
            <a:r>
              <a:rPr lang="en-US" altLang="zh-CN" dirty="0" smtClean="0"/>
              <a:t>FSQ</a:t>
            </a:r>
            <a:r>
              <a:rPr lang="zh-CN" altLang="en-US" dirty="0" smtClean="0"/>
              <a:t>为</a:t>
            </a:r>
            <a:r>
              <a:rPr lang="en-US" altLang="zh-CN" dirty="0" smtClean="0"/>
              <a:t>VSA</a:t>
            </a:r>
            <a:r>
              <a:rPr lang="zh-CN" altLang="en-US" dirty="0" smtClean="0"/>
              <a:t>模式，设置完成选择相应的标准即可读值，</a:t>
            </a:r>
            <a:r>
              <a:rPr lang="en-US" altLang="zh-CN" dirty="0" err="1" smtClean="0"/>
              <a:t>TxEvm</a:t>
            </a:r>
            <a:r>
              <a:rPr lang="zh-CN" altLang="en-US" dirty="0" smtClean="0"/>
              <a:t>我们读取</a:t>
            </a:r>
            <a:r>
              <a:rPr lang="en-US" altLang="zh-CN" dirty="0" smtClean="0"/>
              <a:t>RMS</a:t>
            </a:r>
            <a:r>
              <a:rPr lang="zh-CN" altLang="en-US" dirty="0" smtClean="0"/>
              <a:t>值，单位为</a:t>
            </a:r>
            <a:r>
              <a:rPr lang="en-US" altLang="zh-CN" dirty="0" smtClean="0"/>
              <a:t>%</a:t>
            </a:r>
            <a:r>
              <a:rPr lang="zh-CN" altLang="en-US" dirty="0" smtClean="0"/>
              <a:t>，而</a:t>
            </a:r>
            <a:r>
              <a:rPr lang="en-US" altLang="zh-CN" dirty="0" err="1" smtClean="0"/>
              <a:t>TxFdev</a:t>
            </a:r>
            <a:r>
              <a:rPr lang="zh-CN" altLang="en-US" dirty="0" smtClean="0"/>
              <a:t>读取的为频偏值，单位为</a:t>
            </a:r>
            <a:r>
              <a:rPr lang="en-US" altLang="zh-CN" dirty="0" smtClean="0"/>
              <a:t>kHz</a:t>
            </a:r>
          </a:p>
        </p:txBody>
      </p:sp>
    </p:spTree>
    <p:extLst>
      <p:ext uri="{BB962C8B-B14F-4D97-AF65-F5344CB8AC3E}">
        <p14:creationId xmlns:p14="http://schemas.microsoft.com/office/powerpoint/2010/main" val="39403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rot="16200000">
            <a:off x="9868693" y="294751"/>
            <a:ext cx="2684464" cy="1962151"/>
            <a:chOff x="5947983" y="731507"/>
            <a:chExt cx="2971525" cy="2171971"/>
          </a:xfrm>
        </p:grpSpPr>
        <p:sp>
          <p:nvSpPr>
            <p:cNvPr id="29" name="任意多边形 28"/>
            <p:cNvSpPr/>
            <p:nvPr/>
          </p:nvSpPr>
          <p:spPr>
            <a:xfrm>
              <a:off x="5947983" y="834364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6605207" y="731507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367208" y="1626856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5400000">
            <a:off x="-399777" y="4457698"/>
            <a:ext cx="2971525" cy="2171971"/>
            <a:chOff x="3891293" y="1133475"/>
            <a:chExt cx="2971525" cy="2171971"/>
          </a:xfrm>
        </p:grpSpPr>
        <p:sp>
          <p:nvSpPr>
            <p:cNvPr id="25" name="任意多边形 24"/>
            <p:cNvSpPr/>
            <p:nvPr/>
          </p:nvSpPr>
          <p:spPr>
            <a:xfrm>
              <a:off x="3891293" y="1236332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548517" y="1133475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310518" y="2028824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06192" y="2618059"/>
            <a:ext cx="8718453" cy="1264718"/>
            <a:chOff x="2696793" y="2793203"/>
            <a:chExt cx="6570078" cy="953070"/>
          </a:xfrm>
        </p:grpSpPr>
        <p:sp>
          <p:nvSpPr>
            <p:cNvPr id="12" name="矩形 11"/>
            <p:cNvSpPr/>
            <p:nvPr/>
          </p:nvSpPr>
          <p:spPr>
            <a:xfrm>
              <a:off x="3351846" y="2927123"/>
              <a:ext cx="5915025" cy="819150"/>
            </a:xfrm>
            <a:prstGeom prst="rect">
              <a:avLst/>
            </a:prstGeom>
            <a:solidFill>
              <a:srgbClr val="56D4EA"/>
            </a:solidFill>
            <a:ln>
              <a:noFill/>
            </a:ln>
            <a:effectLst>
              <a:outerShdw blurRad="609600" dir="2100000" sx="40000" sy="40000" algn="ctr">
                <a:srgbClr val="000000">
                  <a:alpha val="9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41912" y="3093165"/>
              <a:ext cx="1715596" cy="48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Auto</a:t>
              </a:r>
              <a:r>
                <a:rPr lang="en-US" altLang="zh-CN" sz="3600" b="1" dirty="0" smtClean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 test</a:t>
              </a:r>
              <a:endParaRPr lang="zh-CN" altLang="en-US" sz="3600" b="1" dirty="0">
                <a:solidFill>
                  <a:schemeClr val="bg1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2696793" y="2793203"/>
              <a:ext cx="655051" cy="953070"/>
            </a:xfrm>
            <a:custGeom>
              <a:avLst/>
              <a:gdLst>
                <a:gd name="connsiteX0" fmla="*/ 373275 w 655051"/>
                <a:gd name="connsiteY0" fmla="*/ 888 h 953070"/>
                <a:gd name="connsiteX1" fmla="*/ 562341 w 655051"/>
                <a:gd name="connsiteY1" fmla="*/ 68976 h 953070"/>
                <a:gd name="connsiteX2" fmla="*/ 655051 w 655051"/>
                <a:gd name="connsiteY2" fmla="*/ 136554 h 953070"/>
                <a:gd name="connsiteX3" fmla="*/ 655051 w 655051"/>
                <a:gd name="connsiteY3" fmla="*/ 953070 h 953070"/>
                <a:gd name="connsiteX4" fmla="*/ 131995 w 655051"/>
                <a:gd name="connsiteY4" fmla="*/ 571807 h 953070"/>
                <a:gd name="connsiteX5" fmla="*/ 961 w 655051"/>
                <a:gd name="connsiteY5" fmla="*/ 296298 h 953070"/>
                <a:gd name="connsiteX6" fmla="*/ 74740 w 655051"/>
                <a:gd name="connsiteY6" fmla="*/ 121816 h 953070"/>
                <a:gd name="connsiteX7" fmla="*/ 373275 w 655051"/>
                <a:gd name="connsiteY7" fmla="*/ 888 h 95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051" h="953070">
                  <a:moveTo>
                    <a:pt x="373275" y="888"/>
                  </a:moveTo>
                  <a:cubicBezTo>
                    <a:pt x="439956" y="5473"/>
                    <a:pt x="505919" y="27850"/>
                    <a:pt x="562341" y="68976"/>
                  </a:cubicBezTo>
                  <a:lnTo>
                    <a:pt x="655051" y="136554"/>
                  </a:lnTo>
                  <a:lnTo>
                    <a:pt x="655051" y="953070"/>
                  </a:lnTo>
                  <a:lnTo>
                    <a:pt x="131995" y="571807"/>
                  </a:lnTo>
                  <a:cubicBezTo>
                    <a:pt x="37959" y="503263"/>
                    <a:pt x="-7317" y="398860"/>
                    <a:pt x="961" y="296298"/>
                  </a:cubicBezTo>
                  <a:cubicBezTo>
                    <a:pt x="5929" y="234760"/>
                    <a:pt x="30176" y="173885"/>
                    <a:pt x="74740" y="121816"/>
                  </a:cubicBezTo>
                  <a:cubicBezTo>
                    <a:pt x="149012" y="35032"/>
                    <a:pt x="262141" y="-6752"/>
                    <a:pt x="373275" y="888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54968" y="2976984"/>
              <a:ext cx="396465" cy="533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  <a:latin typeface="Arial Black" pitchFamily="34" charset="0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4000" i="1" dirty="0">
                <a:solidFill>
                  <a:schemeClr val="bg1"/>
                </a:solidFill>
                <a:latin typeface="Arial Black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79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1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、</a:t>
            </a:r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Auto test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测试简介</a:t>
            </a:r>
            <a:endParaRPr lang="zh-CN" altLang="en-US" sz="2800" dirty="0">
              <a:latin typeface="华文宋体" pitchFamily="2" charset="-122"/>
              <a:ea typeface="华文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7429" y="2075543"/>
            <a:ext cx="9223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a)</a:t>
            </a:r>
            <a:r>
              <a:rPr lang="zh-CN" altLang="en-US" dirty="0" smtClean="0"/>
              <a:t>概述</a:t>
            </a:r>
            <a:endParaRPr lang="en-US" altLang="zh-CN" dirty="0" smtClean="0"/>
          </a:p>
          <a:p>
            <a:r>
              <a:rPr lang="en-US" altLang="zh-CN" dirty="0" err="1" smtClean="0"/>
              <a:t>Autotest</a:t>
            </a:r>
            <a:r>
              <a:rPr lang="zh-CN" altLang="en-US" dirty="0" smtClean="0"/>
              <a:t>在实验室测试中占有很大的比重，基本上每个项目每个版本都要验证，测试项目也比较多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3" y="3272951"/>
            <a:ext cx="9223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b)</a:t>
            </a:r>
            <a:r>
              <a:rPr lang="en-US" altLang="zh-CN" dirty="0" err="1" smtClean="0"/>
              <a:t>Autotest</a:t>
            </a:r>
            <a:r>
              <a:rPr lang="zh-CN" altLang="en-US" dirty="0" smtClean="0"/>
              <a:t>包括哪些项目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个大块：</a:t>
            </a:r>
            <a:r>
              <a:rPr lang="en-US" altLang="zh-CN" dirty="0" err="1" smtClean="0"/>
              <a:t>Tx</a:t>
            </a:r>
            <a:r>
              <a:rPr lang="en-US" altLang="zh-CN" dirty="0" smtClean="0"/>
              <a:t> performance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Rx performance</a:t>
            </a:r>
            <a:r>
              <a:rPr lang="zh-CN" altLang="en-US" dirty="0" smtClean="0"/>
              <a:t>，两大块有分很多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，例如</a:t>
            </a:r>
            <a:r>
              <a:rPr lang="en-US" altLang="zh-CN" dirty="0" err="1" smtClean="0"/>
              <a:t>TxEvm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Rxsensitivity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Rxrfgain</a:t>
            </a:r>
            <a:r>
              <a:rPr lang="zh-CN" altLang="en-US" dirty="0" smtClean="0"/>
              <a:t>等等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33717" y="4492127"/>
            <a:ext cx="9223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)</a:t>
            </a:r>
            <a:r>
              <a:rPr lang="zh-CN" altLang="en-US" dirty="0" smtClean="0"/>
              <a:t>为什么要用到</a:t>
            </a:r>
            <a:r>
              <a:rPr lang="en-US" altLang="zh-CN" dirty="0" err="1" smtClean="0"/>
              <a:t>Autotest</a:t>
            </a:r>
            <a:endParaRPr lang="en-US" altLang="zh-CN" dirty="0" smtClean="0"/>
          </a:p>
          <a:p>
            <a:r>
              <a:rPr lang="zh-CN" altLang="en-US" dirty="0" smtClean="0"/>
              <a:t>我们在评估</a:t>
            </a:r>
            <a:r>
              <a:rPr lang="en-US" altLang="zh-CN" dirty="0" smtClean="0"/>
              <a:t>Rx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Tx</a:t>
            </a:r>
            <a:r>
              <a:rPr lang="zh-CN" altLang="en-US" dirty="0" smtClean="0"/>
              <a:t>性能的时候频域基本上都在</a:t>
            </a:r>
            <a:r>
              <a:rPr lang="en-US" altLang="zh-CN" dirty="0" smtClean="0"/>
              <a:t>2.4GHz-2.5GHz</a:t>
            </a:r>
            <a:r>
              <a:rPr lang="zh-CN" altLang="en-US" dirty="0" smtClean="0"/>
              <a:t>，一些特定的</a:t>
            </a:r>
            <a:r>
              <a:rPr lang="en-US" altLang="zh-CN" dirty="0" err="1" smtClean="0"/>
              <a:t>floop</a:t>
            </a:r>
            <a:r>
              <a:rPr lang="zh-CN" altLang="en-US" dirty="0" smtClean="0"/>
              <a:t>可能不是以频率为主；但是这些有个共同的特点：</a:t>
            </a:r>
            <a:r>
              <a:rPr lang="en-US" altLang="zh-CN" dirty="0" err="1" smtClean="0"/>
              <a:t>floop</a:t>
            </a:r>
            <a:r>
              <a:rPr lang="zh-CN" altLang="en-US" dirty="0" smtClean="0"/>
              <a:t>较多，如果单纯的以</a:t>
            </a:r>
            <a:r>
              <a:rPr lang="en-US" altLang="zh-CN" dirty="0" smtClean="0"/>
              <a:t>bench test</a:t>
            </a:r>
            <a:r>
              <a:rPr lang="zh-CN" altLang="en-US" dirty="0" smtClean="0"/>
              <a:t>的方式局限性就很大，时间跨度以及出现误差的可能性都比较大，引入</a:t>
            </a:r>
            <a:r>
              <a:rPr lang="en-US" altLang="zh-CN" dirty="0" err="1" smtClean="0"/>
              <a:t>Autotest</a:t>
            </a:r>
            <a:r>
              <a:rPr lang="zh-CN" altLang="en-US" dirty="0" smtClean="0"/>
              <a:t>则就会降低出错的概率。目前上位机环境为</a:t>
            </a:r>
            <a:r>
              <a:rPr lang="en-US" altLang="zh-CN" dirty="0" smtClean="0"/>
              <a:t>VS 2013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97429" y="1611095"/>
            <a:ext cx="9223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d)</a:t>
            </a:r>
            <a:r>
              <a:rPr lang="en-US" altLang="zh-CN" dirty="0" err="1" smtClean="0"/>
              <a:t>Autotest</a:t>
            </a:r>
            <a:r>
              <a:rPr lang="zh-CN" altLang="en-US" dirty="0" smtClean="0"/>
              <a:t>数据处理</a:t>
            </a:r>
            <a:endParaRPr lang="en-US" altLang="zh-CN" dirty="0" smtClean="0"/>
          </a:p>
          <a:p>
            <a:r>
              <a:rPr lang="en-US" altLang="zh-CN" dirty="0" err="1" smtClean="0"/>
              <a:t>Autotest</a:t>
            </a:r>
            <a:r>
              <a:rPr lang="zh-CN" altLang="en-US" dirty="0" smtClean="0"/>
              <a:t>每个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都会产生一个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dat</a:t>
            </a:r>
            <a:r>
              <a:rPr lang="zh-CN" altLang="en-US" dirty="0" smtClean="0"/>
              <a:t>的文件，目前实验室处理的方式是基于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来</a:t>
            </a:r>
            <a:r>
              <a:rPr lang="en-US" altLang="zh-CN" dirty="0" smtClean="0"/>
              <a:t>plot</a:t>
            </a:r>
            <a:r>
              <a:rPr lang="zh-CN" altLang="en-US" dirty="0" smtClean="0"/>
              <a:t>相对应的图形，这样数据看起来就比较直观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204689" y="2692391"/>
            <a:ext cx="922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e)</a:t>
            </a:r>
            <a:r>
              <a:rPr lang="en-US" altLang="zh-CN" dirty="0" err="1" smtClean="0"/>
              <a:t>Autotest</a:t>
            </a:r>
            <a:r>
              <a:rPr lang="zh-CN" altLang="en-US" dirty="0"/>
              <a:t>系统</a:t>
            </a:r>
            <a:r>
              <a:rPr lang="zh-CN" altLang="en-US" dirty="0" smtClean="0"/>
              <a:t>架构</a:t>
            </a:r>
            <a:endParaRPr lang="en-US" altLang="zh-CN" dirty="0" smtClean="0"/>
          </a:p>
        </p:txBody>
      </p:sp>
      <p:sp>
        <p:nvSpPr>
          <p:cNvPr id="8" name="圆角矩形 7"/>
          <p:cNvSpPr/>
          <p:nvPr/>
        </p:nvSpPr>
        <p:spPr>
          <a:xfrm>
            <a:off x="6908800" y="3588657"/>
            <a:ext cx="2162628" cy="102325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PC</a:t>
            </a:r>
            <a:r>
              <a:rPr lang="zh-CN" altLang="en-US" dirty="0" smtClean="0"/>
              <a:t>上位机（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866572" y="3577771"/>
            <a:ext cx="2162628" cy="10232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DUT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4720771" y="5196114"/>
            <a:ext cx="2329543" cy="9869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Instrument(</a:t>
            </a:r>
            <a:r>
              <a:rPr lang="en-US" altLang="zh-CN" dirty="0" err="1" smtClean="0"/>
              <a:t>agt,R&amp;S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5029200" y="3882571"/>
            <a:ext cx="187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029200" y="4223658"/>
            <a:ext cx="1879600" cy="290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720771" y="4611916"/>
            <a:ext cx="518886" cy="5841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6908800" y="4611916"/>
            <a:ext cx="478971" cy="5841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7050314" y="4611916"/>
            <a:ext cx="729343" cy="8019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9657" y="3425371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</a:t>
            </a:r>
            <a:r>
              <a:rPr lang="en-US" altLang="zh-CN" dirty="0" err="1" smtClean="0"/>
              <a:t>ws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usb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76457" y="5012872"/>
            <a:ext cx="129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Wlan</a:t>
            </a:r>
            <a:r>
              <a:rPr lang="en-US" altLang="zh-CN" dirty="0" smtClean="0"/>
              <a:t>/GPIB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806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宋体" pitchFamily="2" charset="-122"/>
                <a:ea typeface="华文宋体" pitchFamily="2" charset="-122"/>
              </a:rPr>
              <a:t>2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、</a:t>
            </a:r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Auto test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测试</a:t>
            </a:r>
            <a:r>
              <a:rPr lang="zh-CN" altLang="en-US" sz="2800" dirty="0">
                <a:latin typeface="华文宋体" pitchFamily="2" charset="-122"/>
                <a:ea typeface="华文宋体" pitchFamily="2" charset="-122"/>
              </a:rPr>
              <a:t>环境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7429" y="2090057"/>
            <a:ext cx="9223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目前实验室的</a:t>
            </a:r>
            <a:r>
              <a:rPr lang="en-US" altLang="zh-CN" sz="2000" dirty="0" err="1" smtClean="0"/>
              <a:t>Autotest</a:t>
            </a:r>
            <a:r>
              <a:rPr lang="zh-CN" altLang="en-US" sz="2000" dirty="0" smtClean="0"/>
              <a:t>测试环境是基于</a:t>
            </a:r>
            <a:r>
              <a:rPr lang="en-US" altLang="zh-CN" sz="2000" dirty="0" smtClean="0"/>
              <a:t>VS2013</a:t>
            </a:r>
            <a:r>
              <a:rPr lang="zh-CN" altLang="en-US" sz="2000" dirty="0" smtClean="0"/>
              <a:t>来搭建的，上位机系统为</a:t>
            </a:r>
            <a:r>
              <a:rPr lang="en-US" altLang="zh-CN" sz="2000" dirty="0" smtClean="0"/>
              <a:t>Win7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sp1</a:t>
            </a:r>
            <a:r>
              <a:rPr lang="zh-CN" altLang="en-US" sz="2000" dirty="0" smtClean="0"/>
              <a:t>版本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204689" y="2953643"/>
            <a:ext cx="922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对于整理测试结果的工具为</a:t>
            </a:r>
            <a:r>
              <a:rPr lang="en-US" altLang="zh-CN" sz="2000" dirty="0" smtClean="0"/>
              <a:t>Matlab2009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04689" y="3548717"/>
            <a:ext cx="922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以下为</a:t>
            </a:r>
            <a:r>
              <a:rPr lang="en-US" altLang="zh-CN" sz="2000" dirty="0" smtClean="0"/>
              <a:t>VS2013</a:t>
            </a:r>
            <a:r>
              <a:rPr lang="zh-CN" altLang="en-US" sz="2000" dirty="0" smtClean="0"/>
              <a:t>和</a:t>
            </a:r>
            <a:r>
              <a:rPr lang="en-US" altLang="zh-CN" sz="2000" dirty="0" err="1" smtClean="0"/>
              <a:t>matlab</a:t>
            </a:r>
            <a:r>
              <a:rPr lang="zh-CN" altLang="en-US" sz="2000" dirty="0" smtClean="0"/>
              <a:t>详细安装说明，包括一些插件的安装</a:t>
            </a:r>
            <a:endParaRPr lang="zh-CN" altLang="en-US" sz="20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785824"/>
              </p:ext>
            </p:extLst>
          </p:nvPr>
        </p:nvGraphicFramePr>
        <p:xfrm>
          <a:off x="1995716" y="4131618"/>
          <a:ext cx="1444170" cy="130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5716" y="4131618"/>
                        <a:ext cx="1444170" cy="130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420514"/>
              </p:ext>
            </p:extLst>
          </p:nvPr>
        </p:nvGraphicFramePr>
        <p:xfrm>
          <a:off x="3690564" y="4136569"/>
          <a:ext cx="1621664" cy="137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文档" showAsIcon="1" r:id="rId5" imgW="914400" imgH="828720" progId="Word.Document.12">
                  <p:embed/>
                </p:oleObj>
              </mc:Choice>
              <mc:Fallback>
                <p:oleObj name="文档" showAsIcon="1" r:id="rId5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90564" y="4136569"/>
                        <a:ext cx="1621664" cy="1378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22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97429" y="1494983"/>
            <a:ext cx="922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Autotest</a:t>
            </a:r>
            <a:r>
              <a:rPr lang="zh-CN" altLang="en-US" sz="2000" dirty="0" smtClean="0"/>
              <a:t>仪器仪表有以下两套</a:t>
            </a:r>
            <a:endParaRPr lang="zh-CN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4689" y="1981205"/>
            <a:ext cx="9223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a)</a:t>
            </a:r>
            <a:r>
              <a:rPr lang="zh-CN" altLang="en-US" sz="2000" dirty="0"/>
              <a:t>信号发生器</a:t>
            </a:r>
            <a:endParaRPr lang="en-US" altLang="zh-CN" sz="2000" dirty="0"/>
          </a:p>
          <a:p>
            <a:r>
              <a:rPr lang="en-US" altLang="zh-CN" sz="2000" dirty="0"/>
              <a:t>     </a:t>
            </a:r>
            <a:r>
              <a:rPr lang="zh-CN" altLang="en-US" sz="2000" dirty="0"/>
              <a:t>具体为：</a:t>
            </a:r>
            <a:r>
              <a:rPr lang="en-US" altLang="zh-CN" sz="2000" dirty="0"/>
              <a:t>R&amp;S  </a:t>
            </a:r>
            <a:r>
              <a:rPr lang="en-US" altLang="zh-CN" sz="2000" dirty="0" smtClean="0"/>
              <a:t>SMJ100A</a:t>
            </a:r>
            <a:endParaRPr lang="en-US" altLang="zh-CN" sz="2000" dirty="0"/>
          </a:p>
          <a:p>
            <a:r>
              <a:rPr lang="en-US" altLang="zh-CN" sz="2000" dirty="0"/>
              <a:t>                        Agilent  E4438C</a:t>
            </a:r>
          </a:p>
          <a:p>
            <a:r>
              <a:rPr lang="en-US" altLang="zh-CN" sz="2000" dirty="0"/>
              <a:t>b)</a:t>
            </a:r>
            <a:r>
              <a:rPr lang="zh-CN" altLang="en-US" sz="2000" dirty="0"/>
              <a:t>频谱分析仪</a:t>
            </a:r>
            <a:endParaRPr lang="en-US" altLang="zh-CN" sz="2000" dirty="0"/>
          </a:p>
          <a:p>
            <a:r>
              <a:rPr lang="en-US" altLang="zh-CN" sz="2000" dirty="0"/>
              <a:t>     </a:t>
            </a:r>
            <a:r>
              <a:rPr lang="zh-CN" altLang="en-US" sz="2000" dirty="0"/>
              <a:t>具体为：</a:t>
            </a:r>
            <a:r>
              <a:rPr lang="en-US" altLang="zh-CN" sz="2000" dirty="0"/>
              <a:t>R&amp;S  </a:t>
            </a:r>
            <a:r>
              <a:rPr lang="en-US" altLang="zh-CN" sz="2000" dirty="0" smtClean="0"/>
              <a:t>FSQ8</a:t>
            </a:r>
            <a:endParaRPr lang="en-US" altLang="zh-CN" sz="2000" dirty="0"/>
          </a:p>
          <a:p>
            <a:r>
              <a:rPr lang="en-US" altLang="zh-CN" sz="2000" dirty="0"/>
              <a:t>                        Agilent  E4404B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5314" y="3920197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Autotest</a:t>
            </a:r>
            <a:r>
              <a:rPr lang="zh-CN" altLang="en-US" dirty="0" smtClean="0"/>
              <a:t>中需要用到一些</a:t>
            </a:r>
            <a:r>
              <a:rPr lang="en-US" altLang="zh-CN" dirty="0" smtClean="0"/>
              <a:t>remote</a:t>
            </a:r>
            <a:r>
              <a:rPr lang="zh-CN" altLang="en-US" dirty="0" smtClean="0"/>
              <a:t>指令，可以从官网的手册上查询，也可以参照文档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35314" y="4717138"/>
            <a:ext cx="7939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R&amp;S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Agilent</a:t>
            </a:r>
            <a:r>
              <a:rPr lang="zh-CN" altLang="en-US" dirty="0" smtClean="0"/>
              <a:t>的远程连接方式不同：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R&amp;S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Wlan</a:t>
            </a:r>
            <a:r>
              <a:rPr lang="zh-CN" altLang="en-US" dirty="0" smtClean="0"/>
              <a:t>连接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Agilent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GPIB</a:t>
            </a:r>
            <a:r>
              <a:rPr lang="zh-CN" altLang="en-US" dirty="0" smtClean="0"/>
              <a:t>连接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35314" y="5747657"/>
            <a:ext cx="793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Tips</a:t>
            </a:r>
            <a:r>
              <a:rPr lang="zh-CN" altLang="en-US" dirty="0" smtClean="0"/>
              <a:t>：</a:t>
            </a:r>
            <a:r>
              <a:rPr lang="en-US" altLang="zh-CN" dirty="0"/>
              <a:t> </a:t>
            </a:r>
            <a:r>
              <a:rPr lang="en-US" altLang="zh-CN" dirty="0" smtClean="0"/>
              <a:t>R&amp;S  </a:t>
            </a:r>
            <a:r>
              <a:rPr lang="en-US" altLang="zh-CN" dirty="0"/>
              <a:t>FSQ8</a:t>
            </a:r>
            <a:r>
              <a:rPr lang="zh-CN" altLang="en-US" dirty="0"/>
              <a:t>由于固件版本比较低的原因导致在用的过程中会提示访问内存错误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Auto test </a:t>
            </a:r>
            <a:r>
              <a:rPr lang="zh-CN" altLang="en-US" dirty="0" smtClean="0"/>
              <a:t>需要重启机器，不然会远程连接不上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3753"/>
              </p:ext>
            </p:extLst>
          </p:nvPr>
        </p:nvGraphicFramePr>
        <p:xfrm>
          <a:off x="9666513" y="3875191"/>
          <a:ext cx="1161143" cy="1052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文档" showAsIcon="1" r:id="rId4" imgW="914400" imgH="828720" progId="Word.Document.12">
                  <p:embed/>
                </p:oleObj>
              </mc:Choice>
              <mc:Fallback>
                <p:oleObj name="文档" showAsIcon="1" r:id="rId4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66513" y="3875191"/>
                        <a:ext cx="1161143" cy="1052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73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3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、</a:t>
            </a:r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Auto test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测试</a:t>
            </a:r>
            <a:r>
              <a:rPr lang="zh-CN" altLang="en-US" sz="2800" dirty="0">
                <a:latin typeface="华文宋体" pitchFamily="2" charset="-122"/>
                <a:ea typeface="华文宋体" pitchFamily="2" charset="-122"/>
              </a:rPr>
              <a:t>项目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7429" y="2090057"/>
            <a:ext cx="922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测试项目两大类：</a:t>
            </a:r>
            <a:r>
              <a:rPr lang="en-US" altLang="zh-CN" sz="2000" dirty="0" err="1" smtClean="0"/>
              <a:t>Tx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Rx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204688" y="2490167"/>
            <a:ext cx="889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以下为目前比较全的测试</a:t>
            </a:r>
            <a:r>
              <a:rPr lang="en-US" altLang="zh-CN" sz="2000" dirty="0" smtClean="0"/>
              <a:t>Item</a:t>
            </a:r>
            <a:endParaRPr lang="zh-CN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640114" y="419463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T</a:t>
            </a:r>
            <a:r>
              <a:rPr lang="en-US" altLang="zh-CN" sz="2000" b="1" dirty="0" err="1" smtClean="0"/>
              <a:t>x</a:t>
            </a:r>
            <a:endParaRPr lang="zh-CN" altLang="en-US" sz="2000" b="1" dirty="0"/>
          </a:p>
        </p:txBody>
      </p:sp>
      <p:sp>
        <p:nvSpPr>
          <p:cNvPr id="12" name="左大括号 11"/>
          <p:cNvSpPr/>
          <p:nvPr/>
        </p:nvSpPr>
        <p:spPr>
          <a:xfrm>
            <a:off x="6270171" y="3410856"/>
            <a:ext cx="812800" cy="209005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>
            <a:off x="1995801" y="3497948"/>
            <a:ext cx="812800" cy="177800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56434" y="423092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Rx</a:t>
            </a:r>
            <a:endParaRPr lang="zh-CN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46400" y="3701136"/>
            <a:ext cx="223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f</a:t>
            </a:r>
            <a:r>
              <a:rPr lang="en-US" altLang="zh-CN" b="1" dirty="0" err="1" smtClean="0"/>
              <a:t>reqscan</a:t>
            </a:r>
            <a:endParaRPr lang="en-US" altLang="zh-CN" b="1" dirty="0" smtClean="0"/>
          </a:p>
          <a:p>
            <a:r>
              <a:rPr lang="en-US" altLang="zh-CN" b="1" dirty="0" err="1" smtClean="0"/>
              <a:t>txEvmTest</a:t>
            </a:r>
            <a:endParaRPr lang="en-US" altLang="zh-CN" b="1" dirty="0" smtClean="0"/>
          </a:p>
          <a:p>
            <a:r>
              <a:rPr lang="en-US" altLang="zh-CN" b="1" dirty="0" err="1" smtClean="0"/>
              <a:t>txFdevTest</a:t>
            </a:r>
            <a:endParaRPr lang="en-US" altLang="zh-CN" b="1" dirty="0" smtClean="0"/>
          </a:p>
          <a:p>
            <a:r>
              <a:rPr lang="en-US" altLang="zh-CN" b="1" dirty="0" err="1" smtClean="0"/>
              <a:t>txPllPhaseNoiseTestTxHarmonicTest</a:t>
            </a:r>
            <a:endParaRPr lang="en-US" altLang="zh-CN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133692" y="3316518"/>
            <a:ext cx="223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freqScanRx</a:t>
            </a:r>
            <a:endParaRPr lang="en-US" altLang="zh-CN" b="1" dirty="0" smtClean="0"/>
          </a:p>
          <a:p>
            <a:r>
              <a:rPr lang="en-US" altLang="zh-CN" b="1" dirty="0" err="1" smtClean="0"/>
              <a:t>rxSensitivityTest</a:t>
            </a:r>
            <a:endParaRPr lang="en-US" altLang="zh-CN" b="1" dirty="0" smtClean="0"/>
          </a:p>
          <a:p>
            <a:r>
              <a:rPr lang="en-US" altLang="zh-CN" b="1" dirty="0" err="1" smtClean="0"/>
              <a:t>rxAcsScan</a:t>
            </a:r>
            <a:endParaRPr lang="en-US" altLang="zh-CN" b="1" dirty="0" smtClean="0"/>
          </a:p>
          <a:p>
            <a:r>
              <a:rPr lang="en-US" altLang="zh-CN" b="1" dirty="0" err="1" smtClean="0"/>
              <a:t>rxRfGainScan</a:t>
            </a:r>
            <a:endParaRPr lang="en-US" altLang="zh-CN" b="1" dirty="0" smtClean="0"/>
          </a:p>
          <a:p>
            <a:r>
              <a:rPr lang="en-US" altLang="zh-CN" b="1" dirty="0" err="1" smtClean="0"/>
              <a:t>rxPGAScan</a:t>
            </a:r>
            <a:endParaRPr lang="en-US" altLang="zh-CN" b="1" dirty="0" smtClean="0"/>
          </a:p>
          <a:p>
            <a:r>
              <a:rPr lang="en-US" altLang="zh-CN" b="1" dirty="0" err="1" smtClean="0"/>
              <a:t>rxFreqOffTest</a:t>
            </a:r>
            <a:endParaRPr lang="en-US" altLang="zh-CN" b="1" dirty="0" smtClean="0"/>
          </a:p>
          <a:p>
            <a:r>
              <a:rPr lang="en-US" altLang="zh-CN" b="1" dirty="0" err="1" smtClean="0"/>
              <a:t>rxAgcTest</a:t>
            </a:r>
            <a:endParaRPr lang="en-US" altLang="zh-CN" b="1" dirty="0" smtClean="0"/>
          </a:p>
          <a:p>
            <a:r>
              <a:rPr lang="en-US" altLang="zh-CN" b="1" dirty="0" err="1"/>
              <a:t>RxLOLeakageTest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346785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0457" y="1436914"/>
            <a:ext cx="891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以下为测试项的参数介绍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38516" y="1898579"/>
            <a:ext cx="888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a)</a:t>
            </a:r>
            <a:r>
              <a:rPr lang="en-US" altLang="zh-CN" sz="2400" dirty="0" err="1" smtClean="0"/>
              <a:t>Tx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669146" y="2525486"/>
            <a:ext cx="8548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①void </a:t>
            </a:r>
            <a:r>
              <a:rPr lang="en-US" altLang="zh-CN" sz="2000" b="1" dirty="0" err="1"/>
              <a:t>freqScan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instMod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57829" y="3207655"/>
            <a:ext cx="7024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 smtClean="0"/>
              <a:t>instMod</a:t>
            </a:r>
            <a:r>
              <a:rPr lang="zh-CN" altLang="en-US" sz="2000" dirty="0" smtClean="0"/>
              <a:t>：选择仪器，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代表</a:t>
            </a:r>
            <a:r>
              <a:rPr lang="en-US" altLang="zh-CN" sz="2000" dirty="0" smtClean="0"/>
              <a:t>R&amp;S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代表</a:t>
            </a:r>
            <a:r>
              <a:rPr lang="en-US" altLang="zh-CN" sz="2000" dirty="0" smtClean="0"/>
              <a:t>Agilent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69146" y="4891314"/>
            <a:ext cx="793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Tips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freqscan</a:t>
            </a:r>
            <a:r>
              <a:rPr lang="zh-CN" altLang="en-US" dirty="0" smtClean="0"/>
              <a:t>里面包含三个项目，分别为：</a:t>
            </a:r>
            <a:r>
              <a:rPr lang="en-US" altLang="zh-CN" dirty="0" err="1" smtClean="0"/>
              <a:t>capscan</a:t>
            </a:r>
            <a:r>
              <a:rPr lang="zh-CN" altLang="en-US" dirty="0"/>
              <a:t>，</a:t>
            </a:r>
            <a:r>
              <a:rPr lang="x-none" altLang="zh-CN" dirty="0"/>
              <a:t>Coarse Tunning</a:t>
            </a:r>
            <a:r>
              <a:rPr lang="zh-CN" altLang="en-US" dirty="0"/>
              <a:t>，</a:t>
            </a:r>
            <a:r>
              <a:rPr lang="en-US" altLang="zh-CN" dirty="0"/>
              <a:t>KVCO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86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5194930" y="854952"/>
            <a:ext cx="2228854" cy="819150"/>
          </a:xfrm>
          <a:prstGeom prst="rect">
            <a:avLst/>
          </a:prstGeom>
          <a:solidFill>
            <a:srgbClr val="5ABAE5"/>
          </a:solidFill>
          <a:ln>
            <a:noFill/>
          </a:ln>
          <a:effectLst>
            <a:outerShdw blurRad="609600" dir="2100000" sx="40000" sy="40000" algn="ctr">
              <a:srgbClr val="000000">
                <a:alpha val="9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 rot="16200000">
            <a:off x="9868693" y="294751"/>
            <a:ext cx="2684464" cy="1962151"/>
            <a:chOff x="5947983" y="731507"/>
            <a:chExt cx="2971525" cy="2171971"/>
          </a:xfrm>
        </p:grpSpPr>
        <p:sp>
          <p:nvSpPr>
            <p:cNvPr id="29" name="任意多边形 28"/>
            <p:cNvSpPr/>
            <p:nvPr/>
          </p:nvSpPr>
          <p:spPr>
            <a:xfrm>
              <a:off x="5947983" y="834364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6605207" y="731507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367208" y="1626856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5400000">
            <a:off x="-399777" y="4457698"/>
            <a:ext cx="2971525" cy="2171971"/>
            <a:chOff x="3891293" y="1133475"/>
            <a:chExt cx="2971525" cy="2171971"/>
          </a:xfrm>
        </p:grpSpPr>
        <p:sp>
          <p:nvSpPr>
            <p:cNvPr id="25" name="任意多边形 24"/>
            <p:cNvSpPr/>
            <p:nvPr/>
          </p:nvSpPr>
          <p:spPr>
            <a:xfrm>
              <a:off x="3891293" y="1236332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548517" y="1133475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310518" y="2028824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51846" y="3336698"/>
            <a:ext cx="5915025" cy="819150"/>
            <a:chOff x="3138486" y="3238771"/>
            <a:chExt cx="5915025" cy="819150"/>
          </a:xfrm>
        </p:grpSpPr>
        <p:sp>
          <p:nvSpPr>
            <p:cNvPr id="16" name="矩形 15"/>
            <p:cNvSpPr/>
            <p:nvPr/>
          </p:nvSpPr>
          <p:spPr>
            <a:xfrm>
              <a:off x="3138486" y="3238771"/>
              <a:ext cx="5915025" cy="819150"/>
            </a:xfrm>
            <a:prstGeom prst="rect">
              <a:avLst/>
            </a:prstGeom>
            <a:solidFill>
              <a:srgbClr val="56D4EA"/>
            </a:solidFill>
            <a:ln>
              <a:noFill/>
            </a:ln>
            <a:effectLst>
              <a:outerShdw blurRad="609600" dir="2100000" sx="40000" sy="40000" algn="ctr">
                <a:srgbClr val="000000">
                  <a:alpha val="9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64508" y="338673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Bench test</a:t>
              </a:r>
              <a:endParaRPr lang="zh-CN" altLang="en-US" sz="2800" b="1" dirty="0">
                <a:solidFill>
                  <a:schemeClr val="bg1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351846" y="4536848"/>
            <a:ext cx="5915025" cy="819150"/>
            <a:chOff x="3138486" y="3238771"/>
            <a:chExt cx="5915025" cy="819150"/>
          </a:xfrm>
        </p:grpSpPr>
        <p:sp>
          <p:nvSpPr>
            <p:cNvPr id="21" name="矩形 20"/>
            <p:cNvSpPr/>
            <p:nvPr/>
          </p:nvSpPr>
          <p:spPr>
            <a:xfrm>
              <a:off x="3138486" y="3238771"/>
              <a:ext cx="5915025" cy="819150"/>
            </a:xfrm>
            <a:prstGeom prst="rect">
              <a:avLst/>
            </a:prstGeom>
            <a:solidFill>
              <a:srgbClr val="56D4EA"/>
            </a:solidFill>
            <a:ln>
              <a:noFill/>
            </a:ln>
            <a:effectLst>
              <a:outerShdw blurRad="609600" dir="2100000" sx="40000" sy="40000" algn="ctr">
                <a:srgbClr val="000000">
                  <a:alpha val="9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64508" y="3386736"/>
              <a:ext cx="18004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Auto test</a:t>
              </a:r>
              <a:endParaRPr lang="zh-CN" altLang="en-US" sz="2800" b="1" dirty="0">
                <a:solidFill>
                  <a:schemeClr val="bg1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20240" y="972139"/>
            <a:ext cx="1778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目   录</a:t>
            </a:r>
            <a:endParaRPr lang="zh-CN" altLang="en-US" sz="3200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2696793" y="2002628"/>
            <a:ext cx="655051" cy="953070"/>
          </a:xfrm>
          <a:custGeom>
            <a:avLst/>
            <a:gdLst>
              <a:gd name="connsiteX0" fmla="*/ 373275 w 655051"/>
              <a:gd name="connsiteY0" fmla="*/ 888 h 953070"/>
              <a:gd name="connsiteX1" fmla="*/ 562341 w 655051"/>
              <a:gd name="connsiteY1" fmla="*/ 68976 h 953070"/>
              <a:gd name="connsiteX2" fmla="*/ 655051 w 655051"/>
              <a:gd name="connsiteY2" fmla="*/ 136554 h 953070"/>
              <a:gd name="connsiteX3" fmla="*/ 655051 w 655051"/>
              <a:gd name="connsiteY3" fmla="*/ 953070 h 953070"/>
              <a:gd name="connsiteX4" fmla="*/ 131995 w 655051"/>
              <a:gd name="connsiteY4" fmla="*/ 571807 h 953070"/>
              <a:gd name="connsiteX5" fmla="*/ 961 w 655051"/>
              <a:gd name="connsiteY5" fmla="*/ 296298 h 953070"/>
              <a:gd name="connsiteX6" fmla="*/ 74740 w 655051"/>
              <a:gd name="connsiteY6" fmla="*/ 121816 h 953070"/>
              <a:gd name="connsiteX7" fmla="*/ 373275 w 655051"/>
              <a:gd name="connsiteY7" fmla="*/ 888 h 9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051" h="953070">
                <a:moveTo>
                  <a:pt x="373275" y="888"/>
                </a:moveTo>
                <a:cubicBezTo>
                  <a:pt x="439956" y="5473"/>
                  <a:pt x="505919" y="27850"/>
                  <a:pt x="562341" y="68976"/>
                </a:cubicBezTo>
                <a:lnTo>
                  <a:pt x="655051" y="136554"/>
                </a:lnTo>
                <a:lnTo>
                  <a:pt x="655051" y="953070"/>
                </a:lnTo>
                <a:lnTo>
                  <a:pt x="131995" y="571807"/>
                </a:lnTo>
                <a:cubicBezTo>
                  <a:pt x="37959" y="503263"/>
                  <a:pt x="-7317" y="398860"/>
                  <a:pt x="961" y="296298"/>
                </a:cubicBezTo>
                <a:cubicBezTo>
                  <a:pt x="5929" y="234760"/>
                  <a:pt x="30176" y="173885"/>
                  <a:pt x="74740" y="121816"/>
                </a:cubicBezTo>
                <a:cubicBezTo>
                  <a:pt x="149012" y="35032"/>
                  <a:pt x="262141" y="-6752"/>
                  <a:pt x="373275" y="888"/>
                </a:cubicBezTo>
                <a:close/>
              </a:path>
            </a:pathLst>
          </a:custGeom>
          <a:solidFill>
            <a:srgbClr val="40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54968" y="214939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bg1"/>
                </a:solidFill>
                <a:latin typeface="Arial Black" pitchFamily="34" charset="0"/>
              </a:rPr>
              <a:t>1</a:t>
            </a:r>
            <a:endParaRPr lang="zh-CN" altLang="en-US" sz="3200" i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2696793" y="3202778"/>
            <a:ext cx="655051" cy="953070"/>
          </a:xfrm>
          <a:custGeom>
            <a:avLst/>
            <a:gdLst>
              <a:gd name="connsiteX0" fmla="*/ 373275 w 655051"/>
              <a:gd name="connsiteY0" fmla="*/ 888 h 953070"/>
              <a:gd name="connsiteX1" fmla="*/ 562341 w 655051"/>
              <a:gd name="connsiteY1" fmla="*/ 68976 h 953070"/>
              <a:gd name="connsiteX2" fmla="*/ 655051 w 655051"/>
              <a:gd name="connsiteY2" fmla="*/ 136554 h 953070"/>
              <a:gd name="connsiteX3" fmla="*/ 655051 w 655051"/>
              <a:gd name="connsiteY3" fmla="*/ 953070 h 953070"/>
              <a:gd name="connsiteX4" fmla="*/ 131995 w 655051"/>
              <a:gd name="connsiteY4" fmla="*/ 571807 h 953070"/>
              <a:gd name="connsiteX5" fmla="*/ 961 w 655051"/>
              <a:gd name="connsiteY5" fmla="*/ 296298 h 953070"/>
              <a:gd name="connsiteX6" fmla="*/ 74740 w 655051"/>
              <a:gd name="connsiteY6" fmla="*/ 121816 h 953070"/>
              <a:gd name="connsiteX7" fmla="*/ 373275 w 655051"/>
              <a:gd name="connsiteY7" fmla="*/ 888 h 9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051" h="953070">
                <a:moveTo>
                  <a:pt x="373275" y="888"/>
                </a:moveTo>
                <a:cubicBezTo>
                  <a:pt x="439956" y="5473"/>
                  <a:pt x="505919" y="27850"/>
                  <a:pt x="562341" y="68976"/>
                </a:cubicBezTo>
                <a:lnTo>
                  <a:pt x="655051" y="136554"/>
                </a:lnTo>
                <a:lnTo>
                  <a:pt x="655051" y="953070"/>
                </a:lnTo>
                <a:lnTo>
                  <a:pt x="131995" y="571807"/>
                </a:lnTo>
                <a:cubicBezTo>
                  <a:pt x="37959" y="503263"/>
                  <a:pt x="-7317" y="398860"/>
                  <a:pt x="961" y="296298"/>
                </a:cubicBezTo>
                <a:cubicBezTo>
                  <a:pt x="5929" y="234760"/>
                  <a:pt x="30176" y="173885"/>
                  <a:pt x="74740" y="121816"/>
                </a:cubicBezTo>
                <a:cubicBezTo>
                  <a:pt x="149012" y="35032"/>
                  <a:pt x="262141" y="-6752"/>
                  <a:pt x="373275" y="888"/>
                </a:cubicBezTo>
                <a:close/>
              </a:path>
            </a:pathLst>
          </a:custGeom>
          <a:solidFill>
            <a:srgbClr val="40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2854968" y="329149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bg1"/>
                </a:solidFill>
                <a:latin typeface="Arial Black" pitchFamily="34" charset="0"/>
              </a:rPr>
              <a:t>2</a:t>
            </a:r>
            <a:endParaRPr lang="zh-CN" altLang="en-US" sz="3200" i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2696793" y="4397631"/>
            <a:ext cx="655051" cy="953070"/>
          </a:xfrm>
          <a:custGeom>
            <a:avLst/>
            <a:gdLst>
              <a:gd name="connsiteX0" fmla="*/ 373275 w 655051"/>
              <a:gd name="connsiteY0" fmla="*/ 888 h 953070"/>
              <a:gd name="connsiteX1" fmla="*/ 562341 w 655051"/>
              <a:gd name="connsiteY1" fmla="*/ 68976 h 953070"/>
              <a:gd name="connsiteX2" fmla="*/ 655051 w 655051"/>
              <a:gd name="connsiteY2" fmla="*/ 136554 h 953070"/>
              <a:gd name="connsiteX3" fmla="*/ 655051 w 655051"/>
              <a:gd name="connsiteY3" fmla="*/ 953070 h 953070"/>
              <a:gd name="connsiteX4" fmla="*/ 131995 w 655051"/>
              <a:gd name="connsiteY4" fmla="*/ 571807 h 953070"/>
              <a:gd name="connsiteX5" fmla="*/ 961 w 655051"/>
              <a:gd name="connsiteY5" fmla="*/ 296298 h 953070"/>
              <a:gd name="connsiteX6" fmla="*/ 74740 w 655051"/>
              <a:gd name="connsiteY6" fmla="*/ 121816 h 953070"/>
              <a:gd name="connsiteX7" fmla="*/ 373275 w 655051"/>
              <a:gd name="connsiteY7" fmla="*/ 888 h 9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051" h="953070">
                <a:moveTo>
                  <a:pt x="373275" y="888"/>
                </a:moveTo>
                <a:cubicBezTo>
                  <a:pt x="439956" y="5473"/>
                  <a:pt x="505919" y="27850"/>
                  <a:pt x="562341" y="68976"/>
                </a:cubicBezTo>
                <a:lnTo>
                  <a:pt x="655051" y="136554"/>
                </a:lnTo>
                <a:lnTo>
                  <a:pt x="655051" y="953070"/>
                </a:lnTo>
                <a:lnTo>
                  <a:pt x="131995" y="571807"/>
                </a:lnTo>
                <a:cubicBezTo>
                  <a:pt x="37959" y="503263"/>
                  <a:pt x="-7317" y="398860"/>
                  <a:pt x="961" y="296298"/>
                </a:cubicBezTo>
                <a:cubicBezTo>
                  <a:pt x="5929" y="234760"/>
                  <a:pt x="30176" y="173885"/>
                  <a:pt x="74740" y="121816"/>
                </a:cubicBezTo>
                <a:cubicBezTo>
                  <a:pt x="149012" y="35032"/>
                  <a:pt x="262141" y="-6752"/>
                  <a:pt x="373275" y="888"/>
                </a:cubicBezTo>
                <a:close/>
              </a:path>
            </a:pathLst>
          </a:custGeom>
          <a:solidFill>
            <a:srgbClr val="40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2854968" y="4500857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 smtClean="0">
                <a:solidFill>
                  <a:schemeClr val="bg1"/>
                </a:solidFill>
                <a:latin typeface="Arial Black" pitchFamily="34" charset="0"/>
              </a:rPr>
              <a:t>3</a:t>
            </a:r>
            <a:endParaRPr lang="zh-CN" altLang="en-US" sz="3200" i="1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351846" y="2149396"/>
            <a:ext cx="5915025" cy="819150"/>
            <a:chOff x="3138486" y="3238771"/>
            <a:chExt cx="5915025" cy="819150"/>
          </a:xfrm>
        </p:grpSpPr>
        <p:sp>
          <p:nvSpPr>
            <p:cNvPr id="34" name="矩形 33"/>
            <p:cNvSpPr/>
            <p:nvPr/>
          </p:nvSpPr>
          <p:spPr>
            <a:xfrm>
              <a:off x="3138486" y="3238771"/>
              <a:ext cx="5915025" cy="819150"/>
            </a:xfrm>
            <a:prstGeom prst="rect">
              <a:avLst/>
            </a:prstGeom>
            <a:solidFill>
              <a:srgbClr val="56D4EA"/>
            </a:solidFill>
            <a:ln>
              <a:noFill/>
            </a:ln>
            <a:effectLst>
              <a:outerShdw blurRad="609600" dir="2100000" sx="40000" sy="40000" algn="ctr">
                <a:srgbClr val="000000">
                  <a:alpha val="9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17"/>
            <p:cNvSpPr txBox="1"/>
            <p:nvPr/>
          </p:nvSpPr>
          <p:spPr>
            <a:xfrm>
              <a:off x="3464508" y="3386736"/>
              <a:ext cx="28777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System test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介绍</a:t>
              </a:r>
              <a:endParaRPr lang="zh-CN" altLang="en-US" sz="2800" b="1" dirty="0">
                <a:solidFill>
                  <a:schemeClr val="bg1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27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46" y="1712702"/>
            <a:ext cx="854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②void </a:t>
            </a:r>
            <a:r>
              <a:rPr lang="en-US" altLang="zh-CN" sz="2000" b="1" dirty="0" err="1"/>
              <a:t>txEvmTest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txPow,int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pktMod,int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checkOpt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57829" y="2510983"/>
            <a:ext cx="70249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 smtClean="0"/>
              <a:t>txPow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tx</a:t>
            </a:r>
            <a:r>
              <a:rPr lang="zh-CN" altLang="en-US" sz="2000" dirty="0" smtClean="0"/>
              <a:t>能量</a:t>
            </a:r>
            <a:endParaRPr lang="en-US" altLang="zh-CN" sz="2000" dirty="0" smtClean="0"/>
          </a:p>
          <a:p>
            <a:r>
              <a:rPr lang="en-US" altLang="zh-CN" sz="2000" dirty="0" err="1" smtClean="0"/>
              <a:t>pktMod</a:t>
            </a:r>
            <a:r>
              <a:rPr lang="zh-CN" altLang="en-US" sz="2000" dirty="0" smtClean="0"/>
              <a:t>：选择调制</a:t>
            </a:r>
            <a:r>
              <a:rPr lang="en-US" altLang="zh-CN" sz="2000" dirty="0" smtClean="0"/>
              <a:t>mod</a:t>
            </a:r>
          </a:p>
          <a:p>
            <a:r>
              <a:rPr lang="en-US" altLang="zh-CN" sz="2000" dirty="0" err="1" smtClean="0"/>
              <a:t>checkOpt</a:t>
            </a:r>
            <a:r>
              <a:rPr lang="zh-CN" altLang="en-US" sz="2000" dirty="0" smtClean="0"/>
              <a:t>：遍历</a:t>
            </a:r>
            <a:r>
              <a:rPr lang="en-US" altLang="zh-CN" sz="2000" dirty="0" err="1" smtClean="0"/>
              <a:t>tp</a:t>
            </a:r>
            <a:r>
              <a:rPr lang="zh-CN" altLang="en-US" sz="2000" dirty="0" smtClean="0"/>
              <a:t>值的开关，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不遍历，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遍历</a:t>
            </a:r>
            <a:endParaRPr lang="en-US" altLang="zh-CN" sz="2000" dirty="0"/>
          </a:p>
          <a:p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31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7828" y="1712702"/>
            <a:ext cx="8360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③void </a:t>
            </a:r>
            <a:r>
              <a:rPr lang="en-US" altLang="zh-CN" sz="2000" b="1" dirty="0" err="1"/>
              <a:t>txFdevTest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txPow,int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checkOpt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57829" y="2510983"/>
            <a:ext cx="70249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 smtClean="0"/>
              <a:t>txPow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tx</a:t>
            </a:r>
            <a:r>
              <a:rPr lang="zh-CN" altLang="en-US" sz="2000" dirty="0" smtClean="0"/>
              <a:t>能量</a:t>
            </a:r>
            <a:endParaRPr lang="en-US" altLang="zh-CN" sz="2000" dirty="0" smtClean="0"/>
          </a:p>
          <a:p>
            <a:r>
              <a:rPr lang="en-US" altLang="zh-CN" sz="2000" dirty="0" err="1" smtClean="0"/>
              <a:t>pktMod</a:t>
            </a:r>
            <a:r>
              <a:rPr lang="zh-CN" altLang="en-US" sz="2000" dirty="0" smtClean="0"/>
              <a:t>：选择调制</a:t>
            </a:r>
            <a:r>
              <a:rPr lang="en-US" altLang="zh-CN" sz="2000" dirty="0" smtClean="0"/>
              <a:t>mod</a:t>
            </a:r>
          </a:p>
          <a:p>
            <a:r>
              <a:rPr lang="en-US" altLang="zh-CN" sz="2000" dirty="0" err="1" smtClean="0"/>
              <a:t>checkOpt</a:t>
            </a:r>
            <a:r>
              <a:rPr lang="zh-CN" altLang="en-US" sz="2000" dirty="0" smtClean="0"/>
              <a:t>：遍历</a:t>
            </a:r>
            <a:r>
              <a:rPr lang="en-US" altLang="zh-CN" sz="2000" dirty="0" err="1" smtClean="0"/>
              <a:t>tp</a:t>
            </a:r>
            <a:r>
              <a:rPr lang="zh-CN" altLang="en-US" sz="2000" dirty="0" smtClean="0"/>
              <a:t>值的开关，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不遍历，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遍历</a:t>
            </a:r>
            <a:endParaRPr lang="en-US" altLang="zh-CN" sz="2000" dirty="0"/>
          </a:p>
          <a:p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6816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7200" y="1712702"/>
            <a:ext cx="849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④void </a:t>
            </a:r>
            <a:r>
              <a:rPr lang="en-US" altLang="zh-CN" sz="2000" b="1" dirty="0" err="1"/>
              <a:t>txPllPhaseNoiseTest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instMod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57829" y="2133619"/>
            <a:ext cx="7024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/>
              <a:t>instMod</a:t>
            </a:r>
            <a:r>
              <a:rPr lang="zh-CN" altLang="en-US" sz="2000" dirty="0"/>
              <a:t>：选择仪器，</a:t>
            </a:r>
            <a:r>
              <a:rPr lang="en-US" altLang="zh-CN" sz="2000" dirty="0"/>
              <a:t>1</a:t>
            </a:r>
            <a:r>
              <a:rPr lang="zh-CN" altLang="en-US" sz="2000" dirty="0"/>
              <a:t>代表</a:t>
            </a:r>
            <a:r>
              <a:rPr lang="en-US" altLang="zh-CN" sz="2000" dirty="0"/>
              <a:t>R&amp;S</a:t>
            </a:r>
            <a:r>
              <a:rPr lang="zh-CN" altLang="en-US" sz="2000" dirty="0"/>
              <a:t>，</a:t>
            </a:r>
            <a:r>
              <a:rPr lang="en-US" altLang="zh-CN" sz="2000" dirty="0"/>
              <a:t>0</a:t>
            </a:r>
            <a:r>
              <a:rPr lang="zh-CN" altLang="en-US" sz="2000" dirty="0"/>
              <a:t>代表</a:t>
            </a:r>
            <a:r>
              <a:rPr lang="en-US" altLang="zh-CN" sz="2000" dirty="0" smtClean="0"/>
              <a:t>Agilent</a:t>
            </a:r>
            <a:endParaRPr lang="en-US" altLang="zh-CN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705432" y="3679352"/>
            <a:ext cx="849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⑤void </a:t>
            </a:r>
            <a:r>
              <a:rPr lang="en-US" altLang="zh-CN" sz="2000" b="1" dirty="0" err="1"/>
              <a:t>TxHarmonicTest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floop,int</a:t>
            </a:r>
            <a:r>
              <a:rPr lang="en-US" altLang="zh-CN" sz="2000" b="1" dirty="0"/>
              <a:t> </a:t>
            </a:r>
            <a:r>
              <a:rPr lang="en-US" altLang="zh-CN" sz="2000" b="1" dirty="0" err="1" smtClean="0"/>
              <a:t>pktMod</a:t>
            </a:r>
            <a:r>
              <a:rPr lang="en-US" altLang="zh-CN" sz="2000" b="1" dirty="0" smtClean="0"/>
              <a:t>)</a:t>
            </a:r>
            <a:endParaRPr lang="zh-CN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50575" y="4216381"/>
            <a:ext cx="7024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/>
              <a:t>pktMod</a:t>
            </a:r>
            <a:r>
              <a:rPr lang="zh-CN" altLang="en-US" sz="2000" dirty="0"/>
              <a:t>：选择调制</a:t>
            </a:r>
            <a:r>
              <a:rPr lang="en-US" altLang="zh-CN" sz="2000" dirty="0"/>
              <a:t>mod</a:t>
            </a:r>
          </a:p>
        </p:txBody>
      </p:sp>
    </p:spTree>
    <p:extLst>
      <p:ext uri="{BB962C8B-B14F-4D97-AF65-F5344CB8AC3E}">
        <p14:creationId xmlns:p14="http://schemas.microsoft.com/office/powerpoint/2010/main" val="275456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8516" y="1898579"/>
            <a:ext cx="888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b)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x</a:t>
            </a:r>
            <a:endParaRPr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669146" y="2525486"/>
            <a:ext cx="8548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①void </a:t>
            </a:r>
            <a:r>
              <a:rPr lang="en-US" altLang="zh-CN" sz="2000" b="1" dirty="0" err="1"/>
              <a:t>freqScanRx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floop,int</a:t>
            </a:r>
            <a:r>
              <a:rPr lang="en-US" altLang="zh-CN" sz="2000" b="1" dirty="0"/>
              <a:t> </a:t>
            </a:r>
            <a:r>
              <a:rPr lang="en-US" altLang="zh-CN" sz="2000" b="1" dirty="0" err="1" smtClean="0"/>
              <a:t>instMod</a:t>
            </a:r>
            <a:r>
              <a:rPr lang="en-US" altLang="zh-CN" sz="2000" b="1" dirty="0" smtClean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57829" y="3280225"/>
            <a:ext cx="7024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 smtClean="0"/>
              <a:t>instMod</a:t>
            </a:r>
            <a:r>
              <a:rPr lang="zh-CN" altLang="en-US" sz="2000" dirty="0" smtClean="0"/>
              <a:t>：选择仪器，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代表</a:t>
            </a:r>
            <a:r>
              <a:rPr lang="en-US" altLang="zh-CN" sz="2000" dirty="0" smtClean="0"/>
              <a:t>R&amp;S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代表</a:t>
            </a:r>
            <a:r>
              <a:rPr lang="en-US" altLang="zh-CN" sz="2000" dirty="0" smtClean="0"/>
              <a:t>Agilent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69146" y="4891314"/>
            <a:ext cx="793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Tips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freqscanRx</a:t>
            </a:r>
            <a:r>
              <a:rPr lang="zh-CN" altLang="en-US" dirty="0" smtClean="0"/>
              <a:t>里面包含三个项目，分别为：</a:t>
            </a:r>
            <a:r>
              <a:rPr lang="en-US" altLang="zh-CN" dirty="0" err="1" smtClean="0"/>
              <a:t>capscan</a:t>
            </a:r>
            <a:r>
              <a:rPr lang="zh-CN" altLang="en-US" dirty="0"/>
              <a:t>，</a:t>
            </a:r>
            <a:r>
              <a:rPr lang="x-none" altLang="zh-CN" dirty="0"/>
              <a:t>Coarse Tunning</a:t>
            </a:r>
            <a:r>
              <a:rPr lang="zh-CN" altLang="en-US" dirty="0"/>
              <a:t>，</a:t>
            </a:r>
            <a:r>
              <a:rPr lang="en-US" altLang="zh-CN" dirty="0"/>
              <a:t>KVCO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81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46" y="1233740"/>
            <a:ext cx="8548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②void </a:t>
            </a:r>
            <a:r>
              <a:rPr lang="en-US" altLang="zh-CN" sz="2000" b="1" dirty="0" err="1"/>
              <a:t>rxSensitivityTest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rfPowMin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rfPowStep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agcEn</a:t>
            </a:r>
            <a:r>
              <a:rPr lang="en-US" altLang="zh-CN" sz="2000" b="1" dirty="0"/>
              <a:t>, char* </a:t>
            </a:r>
            <a:r>
              <a:rPr lang="en-US" altLang="zh-CN" sz="2000" b="1" dirty="0" err="1"/>
              <a:t>agcTab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pktIntv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pktLen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pktMod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FL,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checkIF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pllMod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14287" y="2249403"/>
            <a:ext cx="70249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 smtClean="0"/>
              <a:t>rfPowMin</a:t>
            </a:r>
            <a:r>
              <a:rPr lang="zh-CN" altLang="en-US" sz="2000" dirty="0" smtClean="0"/>
              <a:t>：起始输入能量值</a:t>
            </a:r>
            <a:endParaRPr lang="en-US" altLang="zh-CN" sz="2000" dirty="0"/>
          </a:p>
          <a:p>
            <a:r>
              <a:rPr lang="en-US" altLang="zh-CN" sz="2000" dirty="0" err="1" smtClean="0"/>
              <a:t>rfPowStep</a:t>
            </a:r>
            <a:r>
              <a:rPr lang="zh-CN" altLang="en-US" sz="2000" dirty="0" smtClean="0"/>
              <a:t>：步进输入能量值</a:t>
            </a:r>
            <a:endParaRPr lang="en-US" altLang="zh-CN" sz="2000" dirty="0"/>
          </a:p>
          <a:p>
            <a:r>
              <a:rPr lang="en-US" altLang="zh-CN" sz="2000" dirty="0" err="1" smtClean="0"/>
              <a:t>agcEn</a:t>
            </a:r>
            <a:r>
              <a:rPr lang="zh-CN" altLang="en-US" sz="2000" dirty="0" smtClean="0"/>
              <a:t>：选择是否使用</a:t>
            </a:r>
            <a:r>
              <a:rPr lang="en-US" altLang="zh-CN" sz="2000" dirty="0" err="1" smtClean="0"/>
              <a:t>Agc</a:t>
            </a:r>
            <a:r>
              <a:rPr lang="en-US" altLang="zh-CN" sz="2000" dirty="0" smtClean="0"/>
              <a:t> mod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代表</a:t>
            </a:r>
            <a:r>
              <a:rPr lang="en-US" altLang="zh-CN" sz="2000" dirty="0" err="1" smtClean="0"/>
              <a:t>Agc</a:t>
            </a:r>
            <a:r>
              <a:rPr lang="en-US" altLang="zh-CN" sz="2000" dirty="0" smtClean="0"/>
              <a:t> mod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代表</a:t>
            </a:r>
            <a:r>
              <a:rPr lang="en-US" altLang="zh-CN" sz="2000" dirty="0" err="1" smtClean="0"/>
              <a:t>MaxGain</a:t>
            </a:r>
            <a:r>
              <a:rPr lang="en-US" altLang="zh-CN" sz="2000" dirty="0" smtClean="0"/>
              <a:t> mod</a:t>
            </a:r>
            <a:endParaRPr lang="en-US" altLang="zh-CN" sz="2000" dirty="0"/>
          </a:p>
          <a:p>
            <a:r>
              <a:rPr lang="en-US" altLang="zh-CN" sz="2000" dirty="0" err="1" smtClean="0"/>
              <a:t>agcTab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agc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table</a:t>
            </a:r>
            <a:endParaRPr lang="en-US" altLang="zh-CN" sz="2000" dirty="0"/>
          </a:p>
          <a:p>
            <a:r>
              <a:rPr lang="en-US" altLang="zh-CN" sz="2000" dirty="0" err="1" smtClean="0"/>
              <a:t>pktIntv</a:t>
            </a:r>
            <a:r>
              <a:rPr lang="zh-CN" altLang="en-US" sz="2000" dirty="0" smtClean="0"/>
              <a:t>：每一包的时间</a:t>
            </a:r>
            <a:endParaRPr lang="en-US" altLang="zh-CN" sz="2000" dirty="0"/>
          </a:p>
          <a:p>
            <a:r>
              <a:rPr lang="en-US" altLang="zh-CN" sz="2000" dirty="0" err="1" smtClean="0"/>
              <a:t>pktLen</a:t>
            </a:r>
            <a:r>
              <a:rPr lang="zh-CN" altLang="en-US" sz="2000" dirty="0" smtClean="0"/>
              <a:t>：发包个数</a:t>
            </a:r>
            <a:endParaRPr lang="en-US" altLang="zh-CN" sz="2000" dirty="0"/>
          </a:p>
          <a:p>
            <a:r>
              <a:rPr lang="en-US" altLang="zh-CN" sz="2000" dirty="0" err="1" smtClean="0"/>
              <a:t>pktMod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选择调制</a:t>
            </a:r>
            <a:r>
              <a:rPr lang="en-US" altLang="zh-CN" sz="2000" dirty="0"/>
              <a:t>mod</a:t>
            </a:r>
          </a:p>
          <a:p>
            <a:r>
              <a:rPr lang="en-US" altLang="zh-CN" sz="2000" dirty="0" smtClean="0"/>
              <a:t>FL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Payload</a:t>
            </a:r>
            <a:r>
              <a:rPr lang="zh-CN" altLang="en-US" sz="2000" dirty="0" smtClean="0"/>
              <a:t>的长度</a:t>
            </a:r>
            <a:endParaRPr lang="en-US" altLang="zh-CN" sz="2000" dirty="0"/>
          </a:p>
          <a:p>
            <a:r>
              <a:rPr lang="en-US" altLang="zh-CN" sz="2000" dirty="0" err="1" smtClean="0"/>
              <a:t>checkIF</a:t>
            </a:r>
            <a:r>
              <a:rPr lang="zh-CN" altLang="en-US" sz="2000" dirty="0" smtClean="0"/>
              <a:t>：选择是否打开</a:t>
            </a:r>
            <a:r>
              <a:rPr lang="en-US" altLang="zh-CN" sz="2000" dirty="0" smtClean="0"/>
              <a:t>IF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代表打开，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代表不打开</a:t>
            </a:r>
            <a:endParaRPr lang="en-US" altLang="zh-CN" sz="2000" dirty="0"/>
          </a:p>
          <a:p>
            <a:r>
              <a:rPr lang="en-US" altLang="zh-CN" sz="2000" dirty="0" err="1"/>
              <a:t>pllMod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pll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mod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代表</a:t>
            </a:r>
            <a:r>
              <a:rPr lang="en-US" altLang="zh-CN" sz="2000" dirty="0" err="1" smtClean="0"/>
              <a:t>IntgPll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代表</a:t>
            </a:r>
            <a:r>
              <a:rPr lang="en-US" altLang="zh-CN" sz="2000" dirty="0" err="1"/>
              <a:t>FracPll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767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59543" y="1117628"/>
            <a:ext cx="103486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③</a:t>
            </a:r>
            <a:r>
              <a:rPr lang="en-US" altLang="zh-CN" b="1" dirty="0" smtClean="0"/>
              <a:t>void </a:t>
            </a:r>
            <a:r>
              <a:rPr lang="en-US" altLang="zh-CN" b="1" dirty="0" err="1"/>
              <a:t>rxAcsScan</a:t>
            </a:r>
            <a:r>
              <a:rPr lang="en-US" altLang="zh-CN" b="1" dirty="0"/>
              <a:t>(double </a:t>
            </a:r>
            <a:r>
              <a:rPr lang="en-US" altLang="zh-CN" b="1" dirty="0" err="1"/>
              <a:t>freq,double</a:t>
            </a:r>
            <a:r>
              <a:rPr lang="en-US" altLang="zh-CN" b="1" dirty="0"/>
              <a:t> </a:t>
            </a:r>
            <a:r>
              <a:rPr lang="en-US" altLang="zh-CN" b="1" dirty="0" err="1"/>
              <a:t>Pow,int</a:t>
            </a:r>
            <a:r>
              <a:rPr lang="en-US" altLang="zh-CN" b="1" dirty="0"/>
              <a:t>* </a:t>
            </a:r>
            <a:r>
              <a:rPr lang="en-US" altLang="zh-CN" b="1" dirty="0" err="1"/>
              <a:t>testVec,int</a:t>
            </a:r>
            <a:r>
              <a:rPr lang="en-US" altLang="zh-CN" b="1" dirty="0"/>
              <a:t> </a:t>
            </a:r>
            <a:r>
              <a:rPr lang="en-US" altLang="zh-CN" b="1" dirty="0" err="1"/>
              <a:t>caseNum,int</a:t>
            </a:r>
            <a:r>
              <a:rPr lang="en-US" altLang="zh-CN" b="1" dirty="0"/>
              <a:t> </a:t>
            </a:r>
            <a:r>
              <a:rPr lang="en-US" altLang="zh-CN" b="1" dirty="0" err="1"/>
              <a:t>IntType,double</a:t>
            </a:r>
            <a:r>
              <a:rPr lang="en-US" altLang="zh-CN" b="1" dirty="0"/>
              <a:t> </a:t>
            </a:r>
            <a:r>
              <a:rPr lang="en-US" altLang="zh-CN" b="1" dirty="0" err="1"/>
              <a:t>iLoss,double</a:t>
            </a:r>
            <a:r>
              <a:rPr lang="en-US" altLang="zh-CN" b="1" dirty="0"/>
              <a:t> </a:t>
            </a:r>
            <a:r>
              <a:rPr lang="en-US" altLang="zh-CN" b="1" dirty="0" err="1"/>
              <a:t>dLoss</a:t>
            </a:r>
            <a:r>
              <a:rPr lang="en-US" altLang="zh-CN" b="1" dirty="0"/>
              <a:t>,</a:t>
            </a:r>
          </a:p>
          <a:p>
            <a:r>
              <a:rPr lang="en-US" altLang="zh-CN" b="1" dirty="0"/>
              <a:t>			   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agcMod</a:t>
            </a:r>
            <a:r>
              <a:rPr lang="en-US" altLang="zh-CN" b="1" dirty="0"/>
              <a:t>, char* </a:t>
            </a:r>
            <a:r>
              <a:rPr lang="en-US" altLang="zh-CN" b="1" dirty="0" err="1"/>
              <a:t>agcTab,int</a:t>
            </a:r>
            <a:r>
              <a:rPr lang="en-US" altLang="zh-CN" b="1" dirty="0"/>
              <a:t> </a:t>
            </a:r>
            <a:r>
              <a:rPr lang="en-US" altLang="zh-CN" b="1" dirty="0" err="1"/>
              <a:t>agcSet</a:t>
            </a:r>
            <a:r>
              <a:rPr lang="en-US" altLang="zh-CN" b="1" dirty="0"/>
              <a:t>, </a:t>
            </a:r>
            <a:r>
              <a:rPr lang="en-US" altLang="zh-CN" b="1" dirty="0" err="1"/>
              <a:t>int</a:t>
            </a:r>
            <a:r>
              <a:rPr lang="en-US" altLang="zh-CN" b="1" dirty="0"/>
              <a:t> TIA_G, </a:t>
            </a:r>
            <a:r>
              <a:rPr lang="en-US" altLang="zh-CN" b="1" dirty="0" err="1"/>
              <a:t>int</a:t>
            </a:r>
            <a:r>
              <a:rPr lang="en-US" altLang="zh-CN" b="1" dirty="0"/>
              <a:t> MIX_G, </a:t>
            </a:r>
            <a:r>
              <a:rPr lang="en-US" altLang="zh-CN" b="1" dirty="0" err="1"/>
              <a:t>int</a:t>
            </a:r>
            <a:r>
              <a:rPr lang="en-US" altLang="zh-CN" b="1" dirty="0"/>
              <a:t> PGA_G,</a:t>
            </a:r>
          </a:p>
          <a:p>
            <a:r>
              <a:rPr lang="en-US" altLang="zh-CN" b="1" dirty="0"/>
              <a:t>			   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pktIntv,int</a:t>
            </a:r>
            <a:r>
              <a:rPr lang="en-US" altLang="zh-CN" b="1" dirty="0"/>
              <a:t> </a:t>
            </a:r>
            <a:r>
              <a:rPr lang="en-US" altLang="zh-CN" b="1" dirty="0" err="1"/>
              <a:t>pktLen,int</a:t>
            </a:r>
            <a:r>
              <a:rPr lang="en-US" altLang="zh-CN" b="1" dirty="0"/>
              <a:t> </a:t>
            </a:r>
            <a:r>
              <a:rPr lang="en-US" altLang="zh-CN" b="1" dirty="0" err="1"/>
              <a:t>pktMod,int</a:t>
            </a:r>
            <a:r>
              <a:rPr lang="en-US" altLang="zh-CN" b="1" dirty="0"/>
              <a:t> </a:t>
            </a:r>
            <a:r>
              <a:rPr lang="en-US" altLang="zh-CN" b="1" dirty="0" err="1"/>
              <a:t>checkIF,int</a:t>
            </a:r>
            <a:r>
              <a:rPr lang="en-US" altLang="zh-CN" b="1" dirty="0"/>
              <a:t> </a:t>
            </a:r>
            <a:r>
              <a:rPr lang="en-US" altLang="zh-CN" b="1" dirty="0" err="1"/>
              <a:t>pllMod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14286" y="2321973"/>
            <a:ext cx="86650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Pow</a:t>
            </a:r>
            <a:r>
              <a:rPr lang="zh-CN" altLang="en-US" sz="2000" dirty="0" smtClean="0"/>
              <a:t>：输入能量值</a:t>
            </a:r>
            <a:endParaRPr lang="en-US" altLang="zh-CN" sz="2000" dirty="0" smtClean="0"/>
          </a:p>
          <a:p>
            <a:r>
              <a:rPr lang="en-US" altLang="zh-CN" sz="2000" dirty="0" err="1" smtClean="0"/>
              <a:t>testVec</a:t>
            </a:r>
            <a:r>
              <a:rPr lang="zh-CN" altLang="en-US" sz="2000" dirty="0" smtClean="0"/>
              <a:t>：遍历频偏值表，里面包括频偏值以及初始</a:t>
            </a:r>
            <a:r>
              <a:rPr lang="en-US" altLang="zh-CN" sz="2000" dirty="0" smtClean="0"/>
              <a:t>C/I</a:t>
            </a:r>
          </a:p>
          <a:p>
            <a:r>
              <a:rPr lang="en-US" altLang="zh-CN" sz="2000" dirty="0" err="1" smtClean="0"/>
              <a:t>caseNum</a:t>
            </a:r>
            <a:r>
              <a:rPr lang="zh-CN" altLang="en-US" sz="2000" dirty="0" smtClean="0"/>
              <a:t>：遍历次数，与表相关</a:t>
            </a:r>
            <a:endParaRPr lang="en-US" altLang="zh-CN" sz="2000" dirty="0"/>
          </a:p>
          <a:p>
            <a:r>
              <a:rPr lang="en-US" altLang="zh-CN" sz="2000" dirty="0" err="1" smtClean="0"/>
              <a:t>IntType</a:t>
            </a:r>
            <a:r>
              <a:rPr lang="zh-CN" altLang="en-US" sz="2000" dirty="0" smtClean="0"/>
              <a:t>：干扰信号类型，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代表调制信号，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代表单通信号</a:t>
            </a:r>
            <a:endParaRPr lang="en-US" altLang="zh-CN" sz="2000" dirty="0" smtClean="0"/>
          </a:p>
          <a:p>
            <a:r>
              <a:rPr lang="en-US" altLang="zh-CN" sz="2000" dirty="0" err="1" smtClean="0"/>
              <a:t>iLoss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dLoss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cable loss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iLoss</a:t>
            </a:r>
            <a:r>
              <a:rPr lang="zh-CN" altLang="en-US" sz="2000" dirty="0" smtClean="0"/>
              <a:t>代表干扰源的</a:t>
            </a:r>
            <a:r>
              <a:rPr lang="en-US" altLang="zh-CN" sz="2000" dirty="0" smtClean="0"/>
              <a:t>loss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dLoss</a:t>
            </a:r>
            <a:r>
              <a:rPr lang="zh-CN" altLang="en-US" sz="2000" dirty="0" smtClean="0"/>
              <a:t>代表信号源的</a:t>
            </a:r>
            <a:r>
              <a:rPr lang="en-US" altLang="zh-CN" sz="2000" dirty="0" smtClean="0"/>
              <a:t>loss</a:t>
            </a:r>
            <a:endParaRPr lang="en-US" altLang="zh-CN" sz="2000" dirty="0"/>
          </a:p>
          <a:p>
            <a:r>
              <a:rPr lang="en-US" altLang="zh-CN" sz="2000" dirty="0" err="1" smtClean="0"/>
              <a:t>agcMod</a:t>
            </a:r>
            <a:r>
              <a:rPr lang="zh-CN" altLang="en-US" sz="2000" dirty="0" smtClean="0"/>
              <a:t>：选择是否使用</a:t>
            </a:r>
            <a:r>
              <a:rPr lang="en-US" altLang="zh-CN" sz="2000" dirty="0" err="1" smtClean="0"/>
              <a:t>Agc</a:t>
            </a:r>
            <a:r>
              <a:rPr lang="en-US" altLang="zh-CN" sz="2000" dirty="0" smtClean="0"/>
              <a:t> mod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代表</a:t>
            </a:r>
            <a:r>
              <a:rPr lang="en-US" altLang="zh-CN" sz="2000" dirty="0" err="1" smtClean="0"/>
              <a:t>Agc</a:t>
            </a:r>
            <a:r>
              <a:rPr lang="en-US" altLang="zh-CN" sz="2000" dirty="0" smtClean="0"/>
              <a:t> mod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代表</a:t>
            </a:r>
            <a:r>
              <a:rPr lang="en-US" altLang="zh-CN" sz="2000" dirty="0" err="1" smtClean="0"/>
              <a:t>MaxGain</a:t>
            </a:r>
            <a:r>
              <a:rPr lang="en-US" altLang="zh-CN" sz="2000" dirty="0" smtClean="0"/>
              <a:t> mod</a:t>
            </a:r>
            <a:endParaRPr lang="en-US" altLang="zh-CN" sz="2000" dirty="0"/>
          </a:p>
          <a:p>
            <a:r>
              <a:rPr lang="en-US" altLang="zh-CN" sz="2000" dirty="0" err="1" smtClean="0"/>
              <a:t>agcTab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agc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table</a:t>
            </a:r>
            <a:endParaRPr lang="en-US" altLang="zh-CN" sz="2000" dirty="0"/>
          </a:p>
          <a:p>
            <a:r>
              <a:rPr lang="en-US" altLang="zh-CN" sz="2000" dirty="0" err="1" smtClean="0"/>
              <a:t>agcSet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TIA_G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MIX_G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PGA_G</a:t>
            </a:r>
            <a:r>
              <a:rPr lang="zh-CN" altLang="en-US" sz="2000" dirty="0" smtClean="0"/>
              <a:t>：设置有关寄存器，使用频率不高</a:t>
            </a:r>
            <a:endParaRPr lang="en-US" altLang="zh-CN" sz="2000" dirty="0" smtClean="0"/>
          </a:p>
          <a:p>
            <a:r>
              <a:rPr lang="en-US" altLang="zh-CN" sz="2000" dirty="0" err="1"/>
              <a:t>pktIntv</a:t>
            </a:r>
            <a:r>
              <a:rPr lang="zh-CN" altLang="en-US" sz="2000" dirty="0"/>
              <a:t>：每一包的</a:t>
            </a:r>
            <a:r>
              <a:rPr lang="zh-CN" altLang="en-US" sz="2000" dirty="0" smtClean="0"/>
              <a:t>时间</a:t>
            </a:r>
            <a:endParaRPr lang="en-US" altLang="zh-CN" sz="2000" dirty="0"/>
          </a:p>
          <a:p>
            <a:r>
              <a:rPr lang="en-US" altLang="zh-CN" sz="2000" dirty="0" err="1" smtClean="0"/>
              <a:t>pktLen</a:t>
            </a:r>
            <a:r>
              <a:rPr lang="zh-CN" altLang="en-US" sz="2000" dirty="0" smtClean="0"/>
              <a:t>：发包个数</a:t>
            </a:r>
            <a:endParaRPr lang="en-US" altLang="zh-CN" sz="2000" dirty="0"/>
          </a:p>
          <a:p>
            <a:r>
              <a:rPr lang="en-US" altLang="zh-CN" sz="2000" dirty="0" err="1" smtClean="0"/>
              <a:t>pktMod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选择调制</a:t>
            </a:r>
            <a:r>
              <a:rPr lang="en-US" altLang="zh-CN" sz="2000" dirty="0"/>
              <a:t>mod</a:t>
            </a:r>
          </a:p>
          <a:p>
            <a:r>
              <a:rPr lang="en-US" altLang="zh-CN" sz="2000" dirty="0" err="1" smtClean="0"/>
              <a:t>checkIF</a:t>
            </a:r>
            <a:r>
              <a:rPr lang="zh-CN" altLang="en-US" sz="2000" dirty="0" smtClean="0"/>
              <a:t>：选择是否打开</a:t>
            </a:r>
            <a:r>
              <a:rPr lang="en-US" altLang="zh-CN" sz="2000" dirty="0" smtClean="0"/>
              <a:t>IF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代表打开，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代表不打开</a:t>
            </a:r>
            <a:endParaRPr lang="en-US" altLang="zh-CN" sz="2000" dirty="0"/>
          </a:p>
          <a:p>
            <a:r>
              <a:rPr lang="en-US" altLang="zh-CN" sz="2000" dirty="0" err="1"/>
              <a:t>pllMod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pll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mod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代表</a:t>
            </a:r>
            <a:r>
              <a:rPr lang="en-US" altLang="zh-CN" sz="2000" dirty="0" err="1" smtClean="0"/>
              <a:t>IntgPll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代表</a:t>
            </a:r>
            <a:r>
              <a:rPr lang="en-US" altLang="zh-CN" sz="2000" dirty="0" err="1"/>
              <a:t>FracPll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979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46" y="1233740"/>
            <a:ext cx="854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④void </a:t>
            </a:r>
            <a:r>
              <a:rPr lang="en-US" altLang="zh-CN" sz="2000" b="1" dirty="0" err="1"/>
              <a:t>rxRfGainScan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floop,double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rfPow,char</a:t>
            </a:r>
            <a:r>
              <a:rPr lang="en-US" altLang="zh-CN" sz="2000" b="1" dirty="0"/>
              <a:t>* </a:t>
            </a:r>
            <a:r>
              <a:rPr lang="en-US" altLang="zh-CN" sz="2000" b="1" dirty="0" err="1"/>
              <a:t>agcTab,int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LNASet,int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MIXSet,int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PGASet</a:t>
            </a:r>
            <a:r>
              <a:rPr lang="en-US" altLang="zh-CN" sz="2000" b="1" dirty="0"/>
              <a:t> ,</a:t>
            </a:r>
            <a:r>
              <a:rPr lang="en-US" altLang="zh-CN" sz="2000" b="1" dirty="0" err="1"/>
              <a:t>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pktMod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14287" y="2060721"/>
            <a:ext cx="7024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 smtClean="0"/>
              <a:t>rfPow</a:t>
            </a:r>
            <a:r>
              <a:rPr lang="zh-CN" altLang="en-US" sz="2000" dirty="0" smtClean="0"/>
              <a:t>：输入能量值</a:t>
            </a:r>
            <a:endParaRPr lang="en-US" altLang="zh-CN" sz="2000" dirty="0"/>
          </a:p>
          <a:p>
            <a:r>
              <a:rPr lang="en-US" altLang="zh-CN" sz="2000" dirty="0" err="1" smtClean="0"/>
              <a:t>agcTab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agc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table</a:t>
            </a:r>
          </a:p>
          <a:p>
            <a:r>
              <a:rPr lang="en-US" altLang="zh-CN" sz="2000" dirty="0" err="1" smtClean="0"/>
              <a:t>LNASet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set LNA</a:t>
            </a:r>
            <a:r>
              <a:rPr lang="zh-CN" altLang="en-US" sz="2000" dirty="0" smtClean="0"/>
              <a:t>寄存器</a:t>
            </a:r>
            <a:endParaRPr lang="en-US" altLang="zh-CN" sz="2000" dirty="0" smtClean="0"/>
          </a:p>
          <a:p>
            <a:r>
              <a:rPr lang="en-US" altLang="zh-CN" sz="2000" dirty="0" err="1" smtClean="0"/>
              <a:t>MIXSet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set MIX</a:t>
            </a:r>
            <a:r>
              <a:rPr lang="zh-CN" altLang="en-US" sz="2000" dirty="0" smtClean="0"/>
              <a:t>寄存器</a:t>
            </a:r>
            <a:endParaRPr lang="en-US" altLang="zh-CN" sz="2000" dirty="0" smtClean="0"/>
          </a:p>
          <a:p>
            <a:r>
              <a:rPr lang="en-US" altLang="zh-CN" sz="2000" dirty="0" err="1" smtClean="0"/>
              <a:t>PGASet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set PGA</a:t>
            </a:r>
            <a:r>
              <a:rPr lang="zh-CN" altLang="en-US" sz="2000" dirty="0" smtClean="0"/>
              <a:t>寄存器</a:t>
            </a:r>
            <a:endParaRPr lang="en-US" altLang="zh-CN" sz="2000" dirty="0"/>
          </a:p>
          <a:p>
            <a:r>
              <a:rPr lang="en-US" altLang="zh-CN" sz="2000" dirty="0" err="1" smtClean="0"/>
              <a:t>pktMod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选择调制</a:t>
            </a:r>
            <a:r>
              <a:rPr lang="en-US" altLang="zh-CN" sz="2000" dirty="0" smtClean="0"/>
              <a:t>mod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69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46" y="1233740"/>
            <a:ext cx="854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⑤void </a:t>
            </a:r>
            <a:r>
              <a:rPr lang="en-US" altLang="zh-CN" sz="2000" b="1" dirty="0" err="1"/>
              <a:t>rxPGAScan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floop,double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rfPow,int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GainS,int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BwSet,double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scanSpan,double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scanStep,int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pktMod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14287" y="2060721"/>
            <a:ext cx="7024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 smtClean="0"/>
              <a:t>rfPow</a:t>
            </a:r>
            <a:r>
              <a:rPr lang="zh-CN" altLang="en-US" sz="2000" dirty="0" smtClean="0"/>
              <a:t>：输入能量值</a:t>
            </a:r>
            <a:endParaRPr lang="en-US" altLang="zh-CN" sz="2000" dirty="0" smtClean="0"/>
          </a:p>
          <a:p>
            <a:r>
              <a:rPr lang="en-US" altLang="zh-CN" sz="2000" dirty="0" err="1" smtClean="0"/>
              <a:t>GainS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set Gain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status</a:t>
            </a:r>
          </a:p>
          <a:p>
            <a:r>
              <a:rPr lang="en-US" altLang="zh-CN" sz="2000" dirty="0" err="1" smtClean="0"/>
              <a:t>BwSet</a:t>
            </a:r>
            <a:r>
              <a:rPr lang="zh-CN" altLang="en-US" sz="2000" dirty="0" smtClean="0"/>
              <a:t>：设置</a:t>
            </a:r>
            <a:r>
              <a:rPr lang="en-US" altLang="zh-CN" sz="2000" dirty="0" smtClean="0"/>
              <a:t>PGA bandwidth</a:t>
            </a:r>
          </a:p>
          <a:p>
            <a:r>
              <a:rPr lang="en-US" altLang="zh-CN" sz="2000" dirty="0" err="1" smtClean="0"/>
              <a:t>scanSpan</a:t>
            </a:r>
            <a:r>
              <a:rPr lang="zh-CN" altLang="en-US" sz="2000" dirty="0" smtClean="0"/>
              <a:t>：遍历频偏范围</a:t>
            </a:r>
            <a:endParaRPr lang="en-US" altLang="zh-CN" sz="2000" dirty="0" smtClean="0"/>
          </a:p>
          <a:p>
            <a:r>
              <a:rPr lang="en-US" altLang="zh-CN" sz="2000" dirty="0" err="1" smtClean="0"/>
              <a:t>scanStep</a:t>
            </a:r>
            <a:r>
              <a:rPr lang="zh-CN" altLang="en-US" sz="2000" dirty="0" smtClean="0"/>
              <a:t>：遍历频偏步进值</a:t>
            </a:r>
            <a:endParaRPr lang="en-US" altLang="zh-CN" sz="2000" dirty="0"/>
          </a:p>
          <a:p>
            <a:r>
              <a:rPr lang="en-US" altLang="zh-CN" sz="2000" dirty="0" err="1" smtClean="0"/>
              <a:t>pktMod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选择调制</a:t>
            </a:r>
            <a:r>
              <a:rPr lang="en-US" altLang="zh-CN" sz="2000" dirty="0" smtClean="0"/>
              <a:t>mod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512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46" y="1233740"/>
            <a:ext cx="8548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⑥void </a:t>
            </a:r>
            <a:r>
              <a:rPr lang="en-US" altLang="zh-CN" sz="2000" b="1" dirty="0" err="1"/>
              <a:t>rxFreqOffTest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floop,double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rfPowMin,double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rfPowStep,int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pktIntv,int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pktLen,int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pktMod,int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checkIF,int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pllMod,int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PGAbw,int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DcDist,int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DcAlpha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14287" y="2220375"/>
            <a:ext cx="70249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/>
              <a:t>rfPowMin</a:t>
            </a:r>
            <a:r>
              <a:rPr lang="zh-CN" altLang="en-US" sz="2000" dirty="0"/>
              <a:t>：起始输入能量值</a:t>
            </a:r>
            <a:endParaRPr lang="en-US" altLang="zh-CN" sz="2000" dirty="0"/>
          </a:p>
          <a:p>
            <a:r>
              <a:rPr lang="en-US" altLang="zh-CN" sz="2000" dirty="0" err="1"/>
              <a:t>rfPowStep</a:t>
            </a:r>
            <a:r>
              <a:rPr lang="zh-CN" altLang="en-US" sz="2000" dirty="0"/>
              <a:t>：步进输入能量值</a:t>
            </a:r>
            <a:endParaRPr lang="en-US" altLang="zh-CN" sz="2000" dirty="0"/>
          </a:p>
          <a:p>
            <a:r>
              <a:rPr lang="en-US" altLang="zh-CN" sz="2000" dirty="0" err="1" smtClean="0"/>
              <a:t>pktIntv</a:t>
            </a:r>
            <a:r>
              <a:rPr lang="zh-CN" altLang="en-US" sz="2000" dirty="0"/>
              <a:t>：每一包的时间</a:t>
            </a:r>
            <a:endParaRPr lang="en-US" altLang="zh-CN" sz="2000" dirty="0"/>
          </a:p>
          <a:p>
            <a:r>
              <a:rPr lang="en-US" altLang="zh-CN" sz="2000" dirty="0" err="1"/>
              <a:t>pktLen</a:t>
            </a:r>
            <a:r>
              <a:rPr lang="zh-CN" altLang="en-US" sz="2000" dirty="0"/>
              <a:t>：发包个数</a:t>
            </a:r>
            <a:endParaRPr lang="en-US" altLang="zh-CN" sz="2000" dirty="0"/>
          </a:p>
          <a:p>
            <a:r>
              <a:rPr lang="en-US" altLang="zh-CN" sz="2000" dirty="0" err="1"/>
              <a:t>pktMod</a:t>
            </a:r>
            <a:r>
              <a:rPr lang="zh-CN" altLang="en-US" sz="2000" dirty="0"/>
              <a:t>：选择调制</a:t>
            </a:r>
            <a:r>
              <a:rPr lang="en-US" altLang="zh-CN" sz="2000" dirty="0"/>
              <a:t>mod</a:t>
            </a:r>
          </a:p>
          <a:p>
            <a:r>
              <a:rPr lang="en-US" altLang="zh-CN" sz="2000" dirty="0" err="1" smtClean="0"/>
              <a:t>checkIF</a:t>
            </a:r>
            <a:r>
              <a:rPr lang="zh-CN" altLang="en-US" sz="2000" dirty="0"/>
              <a:t>：选择是否打开</a:t>
            </a:r>
            <a:r>
              <a:rPr lang="en-US" altLang="zh-CN" sz="2000" dirty="0"/>
              <a:t>IF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代表打开，</a:t>
            </a:r>
            <a:r>
              <a:rPr lang="en-US" altLang="zh-CN" sz="2000" dirty="0"/>
              <a:t>0</a:t>
            </a:r>
            <a:r>
              <a:rPr lang="zh-CN" altLang="en-US" sz="2000" dirty="0"/>
              <a:t>代表不打开</a:t>
            </a:r>
            <a:endParaRPr lang="en-US" altLang="zh-CN" sz="2000" dirty="0"/>
          </a:p>
          <a:p>
            <a:r>
              <a:rPr lang="en-US" altLang="zh-CN" sz="2000" dirty="0" err="1"/>
              <a:t>pllMod</a:t>
            </a:r>
            <a:r>
              <a:rPr lang="en-US" altLang="zh-CN" sz="2000" dirty="0"/>
              <a:t> 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pll</a:t>
            </a:r>
            <a:r>
              <a:rPr lang="zh-CN" altLang="en-US" sz="2000" dirty="0"/>
              <a:t>的</a:t>
            </a:r>
            <a:r>
              <a:rPr lang="en-US" altLang="zh-CN" sz="2000" dirty="0"/>
              <a:t>mod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代表</a:t>
            </a:r>
            <a:r>
              <a:rPr lang="en-US" altLang="zh-CN" sz="2000" dirty="0" err="1"/>
              <a:t>IntgPll</a:t>
            </a:r>
            <a:r>
              <a:rPr lang="zh-CN" altLang="en-US" sz="2000" dirty="0"/>
              <a:t>，</a:t>
            </a:r>
            <a:r>
              <a:rPr lang="en-US" altLang="zh-CN" sz="2000" dirty="0"/>
              <a:t>0</a:t>
            </a:r>
            <a:r>
              <a:rPr lang="zh-CN" altLang="en-US" sz="2000" dirty="0"/>
              <a:t>代表</a:t>
            </a:r>
            <a:r>
              <a:rPr lang="en-US" altLang="zh-CN" sz="2000" dirty="0" err="1" smtClean="0"/>
              <a:t>FracPll</a:t>
            </a:r>
            <a:endParaRPr lang="en-US" altLang="zh-CN" sz="2000" dirty="0" smtClean="0"/>
          </a:p>
          <a:p>
            <a:r>
              <a:rPr lang="en-US" altLang="zh-CN" sz="2000" dirty="0" err="1" smtClean="0"/>
              <a:t>PGAbw</a:t>
            </a:r>
            <a:r>
              <a:rPr lang="zh-CN" altLang="en-US" sz="2000" dirty="0" smtClean="0"/>
              <a:t>：设置</a:t>
            </a:r>
            <a:r>
              <a:rPr lang="en-US" altLang="zh-CN" sz="2000" dirty="0"/>
              <a:t>PGA </a:t>
            </a:r>
            <a:r>
              <a:rPr lang="en-US" altLang="zh-CN" sz="2000" dirty="0" smtClean="0"/>
              <a:t>bandwidth</a:t>
            </a:r>
          </a:p>
          <a:p>
            <a:r>
              <a:rPr lang="en-US" altLang="zh-CN" sz="2000" dirty="0" err="1" smtClean="0"/>
              <a:t>DcDist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DcAlpha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：设置</a:t>
            </a:r>
            <a:r>
              <a:rPr lang="en-US" altLang="zh-CN" sz="2000" dirty="0" smtClean="0"/>
              <a:t>DCOC</a:t>
            </a:r>
            <a:r>
              <a:rPr lang="zh-CN" altLang="en-US" sz="2000" dirty="0" smtClean="0"/>
              <a:t>相关的寄存器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5697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46" y="1233740"/>
            <a:ext cx="8548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⑦void </a:t>
            </a:r>
            <a:r>
              <a:rPr lang="en-US" altLang="zh-CN" sz="2000" b="1" dirty="0" err="1"/>
              <a:t>rxAgcScan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floop,double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rfPowMin,double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rfPowStep,int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rloop,int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pktIntv,int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pktLen,int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pktMod,int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checkIF,int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pllMod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14287" y="2394543"/>
            <a:ext cx="70249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/>
              <a:t>rfPowMin</a:t>
            </a:r>
            <a:r>
              <a:rPr lang="zh-CN" altLang="en-US" sz="2000" dirty="0"/>
              <a:t>：起始输入能量值</a:t>
            </a:r>
            <a:endParaRPr lang="en-US" altLang="zh-CN" sz="2000" dirty="0"/>
          </a:p>
          <a:p>
            <a:r>
              <a:rPr lang="en-US" altLang="zh-CN" sz="2000" dirty="0" err="1"/>
              <a:t>rfPowStep</a:t>
            </a:r>
            <a:r>
              <a:rPr lang="zh-CN" altLang="en-US" sz="2000" dirty="0"/>
              <a:t>：步进输入能</a:t>
            </a:r>
            <a:r>
              <a:rPr lang="zh-CN" altLang="en-US" sz="2000" dirty="0" smtClean="0"/>
              <a:t>量值</a:t>
            </a:r>
            <a:endParaRPr lang="en-US" altLang="zh-CN" sz="2000" dirty="0" smtClean="0"/>
          </a:p>
          <a:p>
            <a:r>
              <a:rPr lang="en-US" altLang="zh-CN" sz="2000" dirty="0" err="1" smtClean="0"/>
              <a:t>rloop</a:t>
            </a:r>
            <a:r>
              <a:rPr lang="zh-CN" altLang="en-US" sz="2000" dirty="0" smtClean="0"/>
              <a:t>：输入能量循环次数</a:t>
            </a:r>
            <a:endParaRPr lang="en-US" altLang="zh-CN" sz="2000" dirty="0"/>
          </a:p>
          <a:p>
            <a:r>
              <a:rPr lang="en-US" altLang="zh-CN" sz="2000" dirty="0" err="1" smtClean="0"/>
              <a:t>pktIntv</a:t>
            </a:r>
            <a:r>
              <a:rPr lang="zh-CN" altLang="en-US" sz="2000" dirty="0"/>
              <a:t>：每一包的时间</a:t>
            </a:r>
            <a:endParaRPr lang="en-US" altLang="zh-CN" sz="2000" dirty="0"/>
          </a:p>
          <a:p>
            <a:r>
              <a:rPr lang="en-US" altLang="zh-CN" sz="2000" dirty="0" err="1"/>
              <a:t>pktLen</a:t>
            </a:r>
            <a:r>
              <a:rPr lang="zh-CN" altLang="en-US" sz="2000" dirty="0"/>
              <a:t>：发包个数</a:t>
            </a:r>
            <a:endParaRPr lang="en-US" altLang="zh-CN" sz="2000" dirty="0"/>
          </a:p>
          <a:p>
            <a:r>
              <a:rPr lang="en-US" altLang="zh-CN" sz="2000" dirty="0" err="1"/>
              <a:t>pktMod</a:t>
            </a:r>
            <a:r>
              <a:rPr lang="zh-CN" altLang="en-US" sz="2000" dirty="0"/>
              <a:t>：选择调制</a:t>
            </a:r>
            <a:r>
              <a:rPr lang="en-US" altLang="zh-CN" sz="2000" dirty="0"/>
              <a:t>mod</a:t>
            </a:r>
          </a:p>
          <a:p>
            <a:r>
              <a:rPr lang="en-US" altLang="zh-CN" sz="2000" dirty="0" err="1" smtClean="0"/>
              <a:t>checkIF</a:t>
            </a:r>
            <a:r>
              <a:rPr lang="zh-CN" altLang="en-US" sz="2000" dirty="0"/>
              <a:t>：选择是否打开</a:t>
            </a:r>
            <a:r>
              <a:rPr lang="en-US" altLang="zh-CN" sz="2000" dirty="0"/>
              <a:t>IF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代表打开，</a:t>
            </a:r>
            <a:r>
              <a:rPr lang="en-US" altLang="zh-CN" sz="2000" dirty="0"/>
              <a:t>0</a:t>
            </a:r>
            <a:r>
              <a:rPr lang="zh-CN" altLang="en-US" sz="2000" dirty="0"/>
              <a:t>代表不打开</a:t>
            </a:r>
            <a:endParaRPr lang="en-US" altLang="zh-CN" sz="2000" dirty="0"/>
          </a:p>
          <a:p>
            <a:r>
              <a:rPr lang="en-US" altLang="zh-CN" sz="2000" dirty="0" err="1"/>
              <a:t>pllMod</a:t>
            </a:r>
            <a:r>
              <a:rPr lang="en-US" altLang="zh-CN" sz="2000" dirty="0"/>
              <a:t> 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pll</a:t>
            </a:r>
            <a:r>
              <a:rPr lang="zh-CN" altLang="en-US" sz="2000" dirty="0"/>
              <a:t>的</a:t>
            </a:r>
            <a:r>
              <a:rPr lang="en-US" altLang="zh-CN" sz="2000" dirty="0"/>
              <a:t>mod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代表</a:t>
            </a:r>
            <a:r>
              <a:rPr lang="en-US" altLang="zh-CN" sz="2000" dirty="0" err="1"/>
              <a:t>IntgPll</a:t>
            </a:r>
            <a:r>
              <a:rPr lang="zh-CN" altLang="en-US" sz="2000" dirty="0"/>
              <a:t>，</a:t>
            </a:r>
            <a:r>
              <a:rPr lang="en-US" altLang="zh-CN" sz="2000" dirty="0"/>
              <a:t>0</a:t>
            </a:r>
            <a:r>
              <a:rPr lang="zh-CN" altLang="en-US" sz="2000" dirty="0"/>
              <a:t>代表</a:t>
            </a:r>
            <a:r>
              <a:rPr lang="en-US" altLang="zh-CN" sz="2000" dirty="0" err="1" smtClean="0"/>
              <a:t>FracPll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415333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rot="16200000">
            <a:off x="9868693" y="294751"/>
            <a:ext cx="2684464" cy="1962151"/>
            <a:chOff x="5947983" y="731507"/>
            <a:chExt cx="2971525" cy="2171971"/>
          </a:xfrm>
        </p:grpSpPr>
        <p:sp>
          <p:nvSpPr>
            <p:cNvPr id="29" name="任意多边形 28"/>
            <p:cNvSpPr/>
            <p:nvPr/>
          </p:nvSpPr>
          <p:spPr>
            <a:xfrm>
              <a:off x="5947983" y="834364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6605207" y="731507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367208" y="1626856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5400000">
            <a:off x="-399777" y="4457698"/>
            <a:ext cx="2971525" cy="2171971"/>
            <a:chOff x="3891293" y="1133475"/>
            <a:chExt cx="2971525" cy="2171971"/>
          </a:xfrm>
        </p:grpSpPr>
        <p:sp>
          <p:nvSpPr>
            <p:cNvPr id="25" name="任意多边形 24"/>
            <p:cNvSpPr/>
            <p:nvPr/>
          </p:nvSpPr>
          <p:spPr>
            <a:xfrm>
              <a:off x="3891293" y="1236332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548517" y="1133475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310518" y="2028824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06192" y="2618063"/>
            <a:ext cx="8718453" cy="1264719"/>
            <a:chOff x="2696793" y="2793203"/>
            <a:chExt cx="6570078" cy="953070"/>
          </a:xfrm>
        </p:grpSpPr>
        <p:sp>
          <p:nvSpPr>
            <p:cNvPr id="12" name="矩形 11"/>
            <p:cNvSpPr/>
            <p:nvPr/>
          </p:nvSpPr>
          <p:spPr>
            <a:xfrm>
              <a:off x="3351846" y="2927121"/>
              <a:ext cx="5915025" cy="819150"/>
            </a:xfrm>
            <a:prstGeom prst="rect">
              <a:avLst/>
            </a:prstGeom>
            <a:solidFill>
              <a:srgbClr val="56D4EA"/>
            </a:solidFill>
            <a:ln>
              <a:noFill/>
            </a:ln>
            <a:effectLst>
              <a:outerShdw blurRad="609600" dir="2100000" sx="40000" sy="40000" algn="ctr">
                <a:srgbClr val="000000">
                  <a:alpha val="9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41912" y="3093165"/>
              <a:ext cx="2748432" cy="48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System test</a:t>
              </a:r>
              <a:r>
                <a:rPr lang="zh-CN" altLang="en-US" sz="3600" b="1" dirty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介绍</a:t>
              </a: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2696793" y="2793203"/>
              <a:ext cx="655051" cy="953070"/>
            </a:xfrm>
            <a:custGeom>
              <a:avLst/>
              <a:gdLst>
                <a:gd name="connsiteX0" fmla="*/ 373275 w 655051"/>
                <a:gd name="connsiteY0" fmla="*/ 888 h 953070"/>
                <a:gd name="connsiteX1" fmla="*/ 562341 w 655051"/>
                <a:gd name="connsiteY1" fmla="*/ 68976 h 953070"/>
                <a:gd name="connsiteX2" fmla="*/ 655051 w 655051"/>
                <a:gd name="connsiteY2" fmla="*/ 136554 h 953070"/>
                <a:gd name="connsiteX3" fmla="*/ 655051 w 655051"/>
                <a:gd name="connsiteY3" fmla="*/ 953070 h 953070"/>
                <a:gd name="connsiteX4" fmla="*/ 131995 w 655051"/>
                <a:gd name="connsiteY4" fmla="*/ 571807 h 953070"/>
                <a:gd name="connsiteX5" fmla="*/ 961 w 655051"/>
                <a:gd name="connsiteY5" fmla="*/ 296298 h 953070"/>
                <a:gd name="connsiteX6" fmla="*/ 74740 w 655051"/>
                <a:gd name="connsiteY6" fmla="*/ 121816 h 953070"/>
                <a:gd name="connsiteX7" fmla="*/ 373275 w 655051"/>
                <a:gd name="connsiteY7" fmla="*/ 888 h 95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051" h="953070">
                  <a:moveTo>
                    <a:pt x="373275" y="888"/>
                  </a:moveTo>
                  <a:cubicBezTo>
                    <a:pt x="439956" y="5473"/>
                    <a:pt x="505919" y="27850"/>
                    <a:pt x="562341" y="68976"/>
                  </a:cubicBezTo>
                  <a:lnTo>
                    <a:pt x="655051" y="136554"/>
                  </a:lnTo>
                  <a:lnTo>
                    <a:pt x="655051" y="953070"/>
                  </a:lnTo>
                  <a:lnTo>
                    <a:pt x="131995" y="571807"/>
                  </a:lnTo>
                  <a:cubicBezTo>
                    <a:pt x="37959" y="503263"/>
                    <a:pt x="-7317" y="398860"/>
                    <a:pt x="961" y="296298"/>
                  </a:cubicBezTo>
                  <a:cubicBezTo>
                    <a:pt x="5929" y="234760"/>
                    <a:pt x="30176" y="173885"/>
                    <a:pt x="74740" y="121816"/>
                  </a:cubicBezTo>
                  <a:cubicBezTo>
                    <a:pt x="149012" y="35032"/>
                    <a:pt x="262141" y="-6752"/>
                    <a:pt x="373275" y="888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54968" y="2976984"/>
              <a:ext cx="396465" cy="533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 smtClean="0">
                  <a:solidFill>
                    <a:schemeClr val="bg1"/>
                  </a:solidFill>
                  <a:latin typeface="Arial Black" pitchFamily="34" charset="0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4000" i="1" dirty="0">
                <a:solidFill>
                  <a:schemeClr val="bg1"/>
                </a:solidFill>
                <a:latin typeface="Arial Black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9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05432" y="1836074"/>
            <a:ext cx="849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⑧void </a:t>
            </a:r>
            <a:r>
              <a:rPr lang="en-US" altLang="zh-CN" sz="2000" b="1" dirty="0" err="1"/>
              <a:t>RxLOLeakageTest</a:t>
            </a:r>
            <a:r>
              <a:rPr lang="en-US" altLang="zh-CN" sz="2000" b="1" dirty="0"/>
              <a:t>(double </a:t>
            </a:r>
            <a:r>
              <a:rPr lang="en-US" altLang="zh-CN" sz="2000" b="1" dirty="0" err="1"/>
              <a:t>freq</a:t>
            </a:r>
            <a:r>
              <a:rPr lang="en-US" altLang="zh-CN" sz="2000" b="1" dirty="0"/>
              <a:t>, double </a:t>
            </a:r>
            <a:r>
              <a:rPr lang="en-US" altLang="zh-CN" sz="2000" b="1" dirty="0" err="1"/>
              <a:t>fStep,int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floop,int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pktMod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50575" y="2648869"/>
            <a:ext cx="7024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freq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测试起始频点</a:t>
            </a:r>
            <a:endParaRPr lang="en-US" altLang="zh-CN" sz="2000" dirty="0" smtClean="0"/>
          </a:p>
          <a:p>
            <a:r>
              <a:rPr lang="en-US" altLang="zh-CN" sz="2000" dirty="0" err="1" smtClean="0"/>
              <a:t>fStep</a:t>
            </a:r>
            <a:r>
              <a:rPr lang="zh-CN" altLang="en-US" sz="2000" dirty="0" smtClean="0"/>
              <a:t>：步进频率值</a:t>
            </a:r>
            <a:endParaRPr lang="en-US" altLang="zh-CN" sz="2000" dirty="0" smtClean="0"/>
          </a:p>
          <a:p>
            <a:r>
              <a:rPr lang="en-US" altLang="zh-CN" sz="2000" dirty="0" err="1"/>
              <a:t>f</a:t>
            </a:r>
            <a:r>
              <a:rPr lang="en-US" altLang="zh-CN" sz="2000" dirty="0" err="1" smtClean="0"/>
              <a:t>loop</a:t>
            </a:r>
            <a:r>
              <a:rPr lang="zh-CN" altLang="en-US" sz="2000" dirty="0" smtClean="0"/>
              <a:t>：循环次数</a:t>
            </a:r>
            <a:endParaRPr lang="en-US" altLang="zh-CN" sz="2000" dirty="0" smtClean="0"/>
          </a:p>
          <a:p>
            <a:r>
              <a:rPr lang="en-US" altLang="zh-CN" sz="2000" dirty="0" err="1"/>
              <a:t>pktMod</a:t>
            </a:r>
            <a:r>
              <a:rPr lang="zh-CN" altLang="en-US" sz="2000" dirty="0"/>
              <a:t>：选择调制</a:t>
            </a:r>
            <a:r>
              <a:rPr lang="en-US" altLang="zh-CN" sz="2000" dirty="0"/>
              <a:t>mod</a:t>
            </a:r>
          </a:p>
        </p:txBody>
      </p:sp>
    </p:spTree>
    <p:extLst>
      <p:ext uri="{BB962C8B-B14F-4D97-AF65-F5344CB8AC3E}">
        <p14:creationId xmlns:p14="http://schemas.microsoft.com/office/powerpoint/2010/main" val="352415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rot="10800000">
            <a:off x="3349869" y="4415496"/>
            <a:ext cx="2684464" cy="1962151"/>
            <a:chOff x="5947983" y="731507"/>
            <a:chExt cx="2971525" cy="2171971"/>
          </a:xfrm>
        </p:grpSpPr>
        <p:sp>
          <p:nvSpPr>
            <p:cNvPr id="29" name="任意多边形 28"/>
            <p:cNvSpPr/>
            <p:nvPr/>
          </p:nvSpPr>
          <p:spPr>
            <a:xfrm>
              <a:off x="5947983" y="834364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6605207" y="731507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367208" y="1626856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98948" y="406163"/>
            <a:ext cx="2456121" cy="1795248"/>
            <a:chOff x="3891293" y="1133475"/>
            <a:chExt cx="2971525" cy="2171971"/>
          </a:xfrm>
        </p:grpSpPr>
        <p:sp>
          <p:nvSpPr>
            <p:cNvPr id="25" name="任意多边形 24"/>
            <p:cNvSpPr/>
            <p:nvPr/>
          </p:nvSpPr>
          <p:spPr>
            <a:xfrm>
              <a:off x="3891293" y="1236332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548517" y="1133475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310518" y="2028824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3976537" y="2071657"/>
            <a:ext cx="3643351" cy="2343837"/>
          </a:xfrm>
          <a:prstGeom prst="rect">
            <a:avLst/>
          </a:prstGeom>
          <a:solidFill>
            <a:srgbClr val="56D4EA"/>
          </a:solidFill>
          <a:ln>
            <a:noFill/>
          </a:ln>
          <a:effectLst>
            <a:outerShdw blurRad="609600" dir="2100000" sx="40000" sy="40000" algn="ctr">
              <a:srgbClr val="000000">
                <a:alpha val="9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522402" y="2887549"/>
            <a:ext cx="2520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28486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目前</a:t>
            </a:r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system  test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的内容包括一下两个大部分</a:t>
            </a:r>
            <a:endParaRPr lang="en-US" altLang="zh-CN" sz="28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1.Bench test</a:t>
            </a:r>
          </a:p>
          <a:p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   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主要包括：</a:t>
            </a:r>
            <a:endParaRPr lang="en-US" altLang="zh-CN" sz="20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sz="2000" dirty="0">
                <a:latin typeface="华文宋体" pitchFamily="2" charset="-122"/>
                <a:ea typeface="华文宋体" pitchFamily="2" charset="-122"/>
              </a:rPr>
              <a:t> 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  a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）</a:t>
            </a:r>
            <a:r>
              <a:rPr lang="en-US" altLang="zh-CN" sz="2000" dirty="0" err="1" smtClean="0">
                <a:latin typeface="华文宋体" pitchFamily="2" charset="-122"/>
                <a:ea typeface="华文宋体" pitchFamily="2" charset="-122"/>
              </a:rPr>
              <a:t>Tx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 current 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，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Rx current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，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suspend current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，</a:t>
            </a:r>
            <a:r>
              <a:rPr lang="en-US" altLang="zh-CN" sz="2000" dirty="0" err="1" smtClean="0">
                <a:latin typeface="华文宋体" pitchFamily="2" charset="-122"/>
                <a:ea typeface="华文宋体" pitchFamily="2" charset="-122"/>
              </a:rPr>
              <a:t>deepsleep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 current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等一些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electronic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的测试项目</a:t>
            </a:r>
            <a:endParaRPr lang="en-US" altLang="zh-CN" sz="20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sz="2000" dirty="0">
                <a:latin typeface="华文宋体" pitchFamily="2" charset="-122"/>
                <a:ea typeface="华文宋体" pitchFamily="2" charset="-122"/>
              </a:rPr>
              <a:t> 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  b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）部门之间的一些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debug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，主要有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Rx performance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，</a:t>
            </a:r>
            <a:r>
              <a:rPr lang="en-US" altLang="zh-CN" sz="2000" dirty="0" err="1" smtClean="0">
                <a:latin typeface="华文宋体" pitchFamily="2" charset="-122"/>
                <a:ea typeface="华文宋体" pitchFamily="2" charset="-122"/>
              </a:rPr>
              <a:t>Tx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 performance</a:t>
            </a:r>
            <a:endParaRPr lang="en-US" altLang="zh-CN" sz="2000" dirty="0">
              <a:latin typeface="华文宋体" pitchFamily="2" charset="-122"/>
              <a:ea typeface="华文宋体" pitchFamily="2" charset="-122"/>
            </a:endParaRPr>
          </a:p>
          <a:p>
            <a:endParaRPr lang="en-US" altLang="zh-CN" sz="20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2.Auto test</a:t>
            </a:r>
          </a:p>
          <a:p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   主要</a:t>
            </a:r>
            <a:r>
              <a:rPr lang="zh-CN" altLang="en-US" sz="2000" dirty="0">
                <a:latin typeface="华文宋体" pitchFamily="2" charset="-122"/>
                <a:ea typeface="华文宋体" pitchFamily="2" charset="-122"/>
              </a:rPr>
              <a:t>包括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：</a:t>
            </a:r>
            <a:endParaRPr lang="en-US" altLang="zh-CN" sz="20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sz="2000" dirty="0">
                <a:latin typeface="华文宋体" pitchFamily="2" charset="-122"/>
                <a:ea typeface="华文宋体" pitchFamily="2" charset="-122"/>
              </a:rPr>
              <a:t> 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   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公司芯片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RF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性能验证（</a:t>
            </a:r>
            <a:r>
              <a:rPr lang="en-US" altLang="zh-CN" sz="2000" dirty="0" err="1" smtClean="0">
                <a:latin typeface="华文宋体" pitchFamily="2" charset="-122"/>
                <a:ea typeface="华文宋体" pitchFamily="2" charset="-122"/>
              </a:rPr>
              <a:t>Tx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，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Rx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），例如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Rx sensitivity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，</a:t>
            </a:r>
            <a:r>
              <a:rPr lang="en-US" altLang="zh-CN" sz="2000" dirty="0" err="1" smtClean="0">
                <a:latin typeface="华文宋体" pitchFamily="2" charset="-122"/>
                <a:ea typeface="华文宋体" pitchFamily="2" charset="-122"/>
              </a:rPr>
              <a:t>TxEvm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等</a:t>
            </a:r>
            <a:endParaRPr lang="en-US" altLang="zh-CN" sz="2000" dirty="0">
              <a:latin typeface="华文宋体" pitchFamily="2" charset="-122"/>
              <a:ea typeface="华文宋体" pitchFamily="2" charset="-122"/>
            </a:endParaRPr>
          </a:p>
          <a:p>
            <a:endParaRPr lang="en-US" altLang="zh-CN" sz="2800" dirty="0">
              <a:latin typeface="华文宋体" pitchFamily="2" charset="-122"/>
              <a:ea typeface="华文宋体" pitchFamily="2" charset="-122"/>
            </a:endParaRPr>
          </a:p>
          <a:p>
            <a:endParaRPr lang="zh-CN" altLang="en-US" sz="2800" dirty="0">
              <a:latin typeface="华文宋体" pitchFamily="2" charset="-122"/>
              <a:ea typeface="华文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54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 rot="16200000">
            <a:off x="9868693" y="294751"/>
            <a:ext cx="2684464" cy="1962151"/>
            <a:chOff x="5947983" y="731507"/>
            <a:chExt cx="2971525" cy="2171971"/>
          </a:xfrm>
        </p:grpSpPr>
        <p:sp>
          <p:nvSpPr>
            <p:cNvPr id="29" name="任意多边形 28"/>
            <p:cNvSpPr/>
            <p:nvPr/>
          </p:nvSpPr>
          <p:spPr>
            <a:xfrm>
              <a:off x="5947983" y="834364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6605207" y="731507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367208" y="1626856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5400000">
            <a:off x="-399777" y="4457698"/>
            <a:ext cx="2971525" cy="2171971"/>
            <a:chOff x="3891293" y="1133475"/>
            <a:chExt cx="2971525" cy="2171971"/>
          </a:xfrm>
        </p:grpSpPr>
        <p:sp>
          <p:nvSpPr>
            <p:cNvPr id="25" name="任意多边形 24"/>
            <p:cNvSpPr/>
            <p:nvPr/>
          </p:nvSpPr>
          <p:spPr>
            <a:xfrm>
              <a:off x="3891293" y="1236332"/>
              <a:ext cx="2204704" cy="2069114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548517" y="1133475"/>
              <a:ext cx="2314301" cy="217197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5310518" y="2028824"/>
              <a:ext cx="1360279" cy="1276621"/>
            </a:xfrm>
            <a:custGeom>
              <a:avLst/>
              <a:gdLst>
                <a:gd name="connsiteX0" fmla="*/ 1849312 w 2204704"/>
                <a:gd name="connsiteY0" fmla="*/ 1064 h 2069114"/>
                <a:gd name="connsiteX1" fmla="*/ 2058594 w 2204704"/>
                <a:gd name="connsiteY1" fmla="*/ 82732 h 2069114"/>
                <a:gd name="connsiteX2" fmla="*/ 2121972 w 2204704"/>
                <a:gd name="connsiteY2" fmla="*/ 622474 h 2069114"/>
                <a:gd name="connsiteX3" fmla="*/ 979367 w 2204704"/>
                <a:gd name="connsiteY3" fmla="*/ 2069114 h 2069114"/>
                <a:gd name="connsiteX4" fmla="*/ 0 w 2204704"/>
                <a:gd name="connsiteY4" fmla="*/ 2069114 h 2069114"/>
                <a:gd name="connsiteX5" fmla="*/ 1518853 w 2204704"/>
                <a:gd name="connsiteY5" fmla="*/ 146110 h 2069114"/>
                <a:gd name="connsiteX6" fmla="*/ 1849312 w 2204704"/>
                <a:gd name="connsiteY6" fmla="*/ 1064 h 206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4704" h="2069114">
                  <a:moveTo>
                    <a:pt x="1849312" y="1064"/>
                  </a:moveTo>
                  <a:cubicBezTo>
                    <a:pt x="1923123" y="6563"/>
                    <a:pt x="1996139" y="33403"/>
                    <a:pt x="2058594" y="82732"/>
                  </a:cubicBezTo>
                  <a:cubicBezTo>
                    <a:pt x="2225141" y="214276"/>
                    <a:pt x="2253516" y="455927"/>
                    <a:pt x="2121972" y="622474"/>
                  </a:cubicBezTo>
                  <a:lnTo>
                    <a:pt x="979367" y="2069114"/>
                  </a:lnTo>
                  <a:lnTo>
                    <a:pt x="0" y="2069114"/>
                  </a:lnTo>
                  <a:lnTo>
                    <a:pt x="1518853" y="146110"/>
                  </a:lnTo>
                  <a:cubicBezTo>
                    <a:pt x="1601068" y="42018"/>
                    <a:pt x="1726294" y="-8100"/>
                    <a:pt x="1849312" y="1064"/>
                  </a:cubicBezTo>
                  <a:close/>
                </a:path>
              </a:pathLst>
            </a:custGeom>
            <a:solidFill>
              <a:srgbClr val="7030A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06192" y="2618059"/>
            <a:ext cx="8718453" cy="1264718"/>
            <a:chOff x="2696793" y="2793203"/>
            <a:chExt cx="6570078" cy="953070"/>
          </a:xfrm>
        </p:grpSpPr>
        <p:sp>
          <p:nvSpPr>
            <p:cNvPr id="12" name="矩形 11"/>
            <p:cNvSpPr/>
            <p:nvPr/>
          </p:nvSpPr>
          <p:spPr>
            <a:xfrm>
              <a:off x="3351846" y="2927123"/>
              <a:ext cx="5915025" cy="819150"/>
            </a:xfrm>
            <a:prstGeom prst="rect">
              <a:avLst/>
            </a:prstGeom>
            <a:solidFill>
              <a:srgbClr val="56D4EA"/>
            </a:solidFill>
            <a:ln>
              <a:noFill/>
            </a:ln>
            <a:effectLst>
              <a:outerShdw blurRad="609600" dir="2100000" sx="40000" sy="40000" algn="ctr">
                <a:srgbClr val="000000">
                  <a:alpha val="9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41912" y="3093165"/>
              <a:ext cx="1890755" cy="48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Bench</a:t>
              </a:r>
              <a:r>
                <a:rPr lang="en-US" altLang="zh-CN" sz="3600" b="1" dirty="0" smtClean="0">
                  <a:solidFill>
                    <a:schemeClr val="bg1"/>
                  </a:solidFill>
                  <a:latin typeface="造字工房悦圆（非商用）常规体" pitchFamily="50" charset="-122"/>
                  <a:ea typeface="造字工房悦圆（非商用）常规体" pitchFamily="50" charset="-122"/>
                </a:rPr>
                <a:t> test</a:t>
              </a:r>
              <a:endParaRPr lang="zh-CN" altLang="en-US" sz="3600" b="1" dirty="0">
                <a:solidFill>
                  <a:schemeClr val="bg1"/>
                </a:solidFill>
                <a:latin typeface="造字工房悦圆（非商用）常规体" pitchFamily="50" charset="-122"/>
                <a:ea typeface="造字工房悦圆（非商用）常规体" pitchFamily="50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2696793" y="2793203"/>
              <a:ext cx="655051" cy="953070"/>
            </a:xfrm>
            <a:custGeom>
              <a:avLst/>
              <a:gdLst>
                <a:gd name="connsiteX0" fmla="*/ 373275 w 655051"/>
                <a:gd name="connsiteY0" fmla="*/ 888 h 953070"/>
                <a:gd name="connsiteX1" fmla="*/ 562341 w 655051"/>
                <a:gd name="connsiteY1" fmla="*/ 68976 h 953070"/>
                <a:gd name="connsiteX2" fmla="*/ 655051 w 655051"/>
                <a:gd name="connsiteY2" fmla="*/ 136554 h 953070"/>
                <a:gd name="connsiteX3" fmla="*/ 655051 w 655051"/>
                <a:gd name="connsiteY3" fmla="*/ 953070 h 953070"/>
                <a:gd name="connsiteX4" fmla="*/ 131995 w 655051"/>
                <a:gd name="connsiteY4" fmla="*/ 571807 h 953070"/>
                <a:gd name="connsiteX5" fmla="*/ 961 w 655051"/>
                <a:gd name="connsiteY5" fmla="*/ 296298 h 953070"/>
                <a:gd name="connsiteX6" fmla="*/ 74740 w 655051"/>
                <a:gd name="connsiteY6" fmla="*/ 121816 h 953070"/>
                <a:gd name="connsiteX7" fmla="*/ 373275 w 655051"/>
                <a:gd name="connsiteY7" fmla="*/ 888 h 95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051" h="953070">
                  <a:moveTo>
                    <a:pt x="373275" y="888"/>
                  </a:moveTo>
                  <a:cubicBezTo>
                    <a:pt x="439956" y="5473"/>
                    <a:pt x="505919" y="27850"/>
                    <a:pt x="562341" y="68976"/>
                  </a:cubicBezTo>
                  <a:lnTo>
                    <a:pt x="655051" y="136554"/>
                  </a:lnTo>
                  <a:lnTo>
                    <a:pt x="655051" y="953070"/>
                  </a:lnTo>
                  <a:lnTo>
                    <a:pt x="131995" y="571807"/>
                  </a:lnTo>
                  <a:cubicBezTo>
                    <a:pt x="37959" y="503263"/>
                    <a:pt x="-7317" y="398860"/>
                    <a:pt x="961" y="296298"/>
                  </a:cubicBezTo>
                  <a:cubicBezTo>
                    <a:pt x="5929" y="234760"/>
                    <a:pt x="30176" y="173885"/>
                    <a:pt x="74740" y="121816"/>
                  </a:cubicBezTo>
                  <a:cubicBezTo>
                    <a:pt x="149012" y="35032"/>
                    <a:pt x="262141" y="-6752"/>
                    <a:pt x="373275" y="888"/>
                  </a:cubicBezTo>
                  <a:close/>
                </a:path>
              </a:pathLst>
            </a:custGeom>
            <a:solidFill>
              <a:srgbClr val="40E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854968" y="2976984"/>
              <a:ext cx="396465" cy="533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  <a:latin typeface="Arial Black" pitchFamily="34" charset="0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4000" i="1" dirty="0">
                <a:solidFill>
                  <a:schemeClr val="bg1"/>
                </a:solidFill>
                <a:latin typeface="Arial Black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1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1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、</a:t>
            </a:r>
            <a:r>
              <a:rPr lang="en-US" altLang="zh-CN" sz="2800" dirty="0" smtClean="0">
                <a:latin typeface="华文宋体" pitchFamily="2" charset="-122"/>
                <a:ea typeface="华文宋体" pitchFamily="2" charset="-122"/>
              </a:rPr>
              <a:t>Bench test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测试</a:t>
            </a:r>
            <a:r>
              <a:rPr lang="zh-CN" altLang="en-US" sz="2800" dirty="0">
                <a:latin typeface="华文宋体" pitchFamily="2" charset="-122"/>
                <a:ea typeface="华文宋体" pitchFamily="2" charset="-122"/>
              </a:rPr>
              <a:t>环境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：</a:t>
            </a:r>
            <a:r>
              <a:rPr lang="en-US" altLang="zh-CN" sz="2800" dirty="0" err="1" smtClean="0">
                <a:latin typeface="华文宋体" pitchFamily="2" charset="-122"/>
                <a:ea typeface="华文宋体" pitchFamily="2" charset="-122"/>
              </a:rPr>
              <a:t>wpcdb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，</a:t>
            </a:r>
            <a:r>
              <a:rPr lang="en-US" altLang="zh-CN" sz="2800" dirty="0" err="1" smtClean="0">
                <a:latin typeface="华文宋体" pitchFamily="2" charset="-122"/>
                <a:ea typeface="华文宋体" pitchFamily="2" charset="-122"/>
              </a:rPr>
              <a:t>wtcdb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，仪器仪表</a:t>
            </a:r>
            <a:endParaRPr lang="en-US" altLang="zh-CN" sz="28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sz="2400" dirty="0" smtClean="0">
                <a:latin typeface="华文宋体" pitchFamily="2" charset="-122"/>
                <a:ea typeface="华文宋体" pitchFamily="2" charset="-122"/>
              </a:rPr>
              <a:t>1</a:t>
            </a:r>
            <a:r>
              <a:rPr lang="zh-CN" altLang="en-US" sz="2400" dirty="0" smtClean="0">
                <a:latin typeface="华文宋体" pitchFamily="2" charset="-122"/>
                <a:ea typeface="华文宋体" pitchFamily="2" charset="-122"/>
              </a:rPr>
              <a:t>）</a:t>
            </a:r>
            <a:r>
              <a:rPr lang="en-US" altLang="zh-CN" sz="2400" dirty="0" err="1" smtClean="0">
                <a:latin typeface="华文宋体" pitchFamily="2" charset="-122"/>
                <a:ea typeface="华文宋体" pitchFamily="2" charset="-122"/>
              </a:rPr>
              <a:t>wpcdb</a:t>
            </a:r>
            <a:r>
              <a:rPr lang="zh-CN" altLang="en-US" sz="2400" dirty="0" smtClean="0">
                <a:latin typeface="华文宋体" pitchFamily="2" charset="-122"/>
                <a:ea typeface="华文宋体" pitchFamily="2" charset="-122"/>
              </a:rPr>
              <a:t>：</a:t>
            </a:r>
            <a:r>
              <a:rPr lang="zh-CN" altLang="en-US" sz="2400" dirty="0">
                <a:latin typeface="华文宋体" pitchFamily="2" charset="-122"/>
                <a:ea typeface="华文宋体" pitchFamily="2" charset="-122"/>
              </a:rPr>
              <a:t>该</a:t>
            </a:r>
            <a:r>
              <a:rPr lang="zh-CN" altLang="en-US" sz="2400" dirty="0" smtClean="0">
                <a:latin typeface="华文宋体" pitchFamily="2" charset="-122"/>
                <a:ea typeface="华文宋体" pitchFamily="2" charset="-122"/>
              </a:rPr>
              <a:t>工具是</a:t>
            </a:r>
            <a:r>
              <a:rPr lang="zh-CN" altLang="en-US" sz="2400" dirty="0">
                <a:latin typeface="华文宋体" pitchFamily="2" charset="-122"/>
                <a:ea typeface="华文宋体" pitchFamily="2" charset="-122"/>
              </a:rPr>
              <a:t>实验室</a:t>
            </a:r>
            <a:r>
              <a:rPr lang="en-US" altLang="zh-CN" sz="2400" dirty="0" smtClean="0">
                <a:latin typeface="华文宋体" pitchFamily="2" charset="-122"/>
                <a:ea typeface="华文宋体" pitchFamily="2" charset="-122"/>
              </a:rPr>
              <a:t>debug</a:t>
            </a:r>
            <a:r>
              <a:rPr lang="zh-CN" altLang="en-US" sz="2400" dirty="0" smtClean="0">
                <a:latin typeface="华文宋体" pitchFamily="2" charset="-122"/>
                <a:ea typeface="华文宋体" pitchFamily="2" charset="-122"/>
              </a:rPr>
              <a:t>以及测试的主要工具，该工具集成了</a:t>
            </a:r>
            <a:r>
              <a:rPr lang="en-US" altLang="zh-CN" sz="2400" dirty="0" err="1" smtClean="0">
                <a:latin typeface="华文宋体" pitchFamily="2" charset="-122"/>
                <a:ea typeface="华文宋体" pitchFamily="2" charset="-122"/>
              </a:rPr>
              <a:t>rx</a:t>
            </a:r>
            <a:r>
              <a:rPr lang="zh-CN" altLang="en-US" sz="2400" dirty="0" smtClean="0">
                <a:latin typeface="华文宋体" pitchFamily="2" charset="-122"/>
                <a:ea typeface="华文宋体" pitchFamily="2" charset="-122"/>
              </a:rPr>
              <a:t>，</a:t>
            </a:r>
            <a:r>
              <a:rPr lang="en-US" altLang="zh-CN" sz="2400" dirty="0" err="1" smtClean="0">
                <a:latin typeface="华文宋体" pitchFamily="2" charset="-122"/>
                <a:ea typeface="华文宋体" pitchFamily="2" charset="-122"/>
              </a:rPr>
              <a:t>tx</a:t>
            </a:r>
            <a:r>
              <a:rPr lang="zh-CN" altLang="en-US" sz="2400" dirty="0" smtClean="0">
                <a:latin typeface="华文宋体" pitchFamily="2" charset="-122"/>
                <a:ea typeface="华文宋体" pitchFamily="2" charset="-122"/>
              </a:rPr>
              <a:t>的几乎所有的脚本语言，如下所示</a:t>
            </a:r>
            <a:endParaRPr lang="en-US" altLang="zh-CN" sz="2400" dirty="0">
              <a:latin typeface="华文宋体" pitchFamily="2" charset="-122"/>
              <a:ea typeface="华文宋体" pitchFamily="2" charset="-122"/>
            </a:endParaRPr>
          </a:p>
          <a:p>
            <a:endParaRPr lang="zh-CN" altLang="en-US" sz="2800" dirty="0">
              <a:latin typeface="华文宋体" pitchFamily="2" charset="-122"/>
              <a:ea typeface="华文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418" y="2714739"/>
            <a:ext cx="5797096" cy="378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1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华文宋体" pitchFamily="2" charset="-122"/>
                <a:ea typeface="华文宋体" pitchFamily="2" charset="-122"/>
              </a:rPr>
              <a:t>w</a:t>
            </a:r>
            <a:r>
              <a:rPr lang="en-US" altLang="zh-CN" sz="2800" dirty="0" err="1" smtClean="0">
                <a:latin typeface="华文宋体" pitchFamily="2" charset="-122"/>
                <a:ea typeface="华文宋体" pitchFamily="2" charset="-122"/>
              </a:rPr>
              <a:t>pcdb</a:t>
            </a:r>
            <a:r>
              <a:rPr lang="zh-CN" altLang="en-US" sz="2800" dirty="0" smtClean="0">
                <a:latin typeface="华文宋体" pitchFamily="2" charset="-122"/>
                <a:ea typeface="华文宋体" pitchFamily="2" charset="-122"/>
              </a:rPr>
              <a:t>实验室常用按键以及功能</a:t>
            </a:r>
            <a:endParaRPr lang="en-US" altLang="zh-CN" sz="2800" dirty="0" smtClean="0">
              <a:latin typeface="华文宋体" pitchFamily="2" charset="-122"/>
              <a:ea typeface="华文宋体" pitchFamily="2" charset="-122"/>
            </a:endParaRPr>
          </a:p>
          <a:p>
            <a:endParaRPr lang="zh-CN" altLang="en-US" sz="2800" dirty="0">
              <a:latin typeface="华文宋体" pitchFamily="2" charset="-122"/>
              <a:ea typeface="华文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7429" y="2032000"/>
            <a:ext cx="93762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a)</a:t>
            </a:r>
            <a:r>
              <a:rPr lang="en-US" altLang="zh-CN" sz="2000" dirty="0" err="1" smtClean="0"/>
              <a:t>Ini</a:t>
            </a:r>
            <a:r>
              <a:rPr lang="en-US" altLang="zh-CN" sz="2000" dirty="0" smtClean="0"/>
              <a:t>…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修改配置文件，例如增加和删除测试脚本，修改脚本参数等</a:t>
            </a:r>
            <a:endParaRPr lang="en-US" altLang="zh-CN" sz="2000" dirty="0" smtClean="0"/>
          </a:p>
          <a:p>
            <a:r>
              <a:rPr lang="en-US" altLang="zh-CN" sz="2000" dirty="0" smtClean="0"/>
              <a:t>b)Edit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</a:t>
            </a:r>
            <a:r>
              <a:rPr lang="zh-CN" altLang="en-US" sz="2000" dirty="0" smtClean="0"/>
              <a:t>修改脚本文件</a:t>
            </a:r>
            <a:endParaRPr lang="en-US" altLang="zh-CN" sz="2000" dirty="0" smtClean="0"/>
          </a:p>
          <a:p>
            <a:r>
              <a:rPr lang="en-US" altLang="zh-CN" sz="2000" dirty="0" smtClean="0"/>
              <a:t>c)Project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选择项目</a:t>
            </a:r>
            <a:endParaRPr lang="en-US" altLang="zh-CN" sz="2000" dirty="0" smtClean="0"/>
          </a:p>
          <a:p>
            <a:r>
              <a:rPr lang="en-US" altLang="zh-CN" sz="2000" dirty="0" smtClean="0"/>
              <a:t>d)Debug Bus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</a:t>
            </a:r>
            <a:r>
              <a:rPr lang="zh-CN" altLang="en-US" sz="2000" dirty="0" smtClean="0"/>
              <a:t>选择通信的方式，目前大部分用到的是</a:t>
            </a:r>
            <a:r>
              <a:rPr lang="en-US" altLang="zh-CN" sz="2000" dirty="0" smtClean="0"/>
              <a:t>SWIRE</a:t>
            </a:r>
          </a:p>
          <a:p>
            <a:r>
              <a:rPr lang="en-US" altLang="zh-CN" sz="2000" dirty="0" smtClean="0"/>
              <a:t>e)Memory Access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</a:t>
            </a:r>
            <a:r>
              <a:rPr lang="zh-CN" altLang="en-US" sz="2000" dirty="0" smtClean="0"/>
              <a:t>选择读取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写入寄存器类型以及字节大小</a:t>
            </a:r>
            <a:endParaRPr lang="en-US" altLang="zh-CN" sz="2000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6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32114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华文宋体" pitchFamily="2" charset="-122"/>
                <a:ea typeface="华文宋体" pitchFamily="2" charset="-122"/>
              </a:rPr>
              <a:t>2</a:t>
            </a:r>
            <a:r>
              <a:rPr lang="zh-CN" altLang="en-US" sz="2400" dirty="0" smtClean="0">
                <a:latin typeface="华文宋体" pitchFamily="2" charset="-122"/>
                <a:ea typeface="华文宋体" pitchFamily="2" charset="-122"/>
              </a:rPr>
              <a:t>）</a:t>
            </a:r>
            <a:r>
              <a:rPr lang="en-US" altLang="zh-CN" sz="2400" dirty="0" err="1" smtClean="0">
                <a:latin typeface="华文宋体" pitchFamily="2" charset="-122"/>
                <a:ea typeface="华文宋体" pitchFamily="2" charset="-122"/>
              </a:rPr>
              <a:t>wtcdb</a:t>
            </a:r>
            <a:r>
              <a:rPr lang="zh-CN" altLang="en-US" sz="2400" dirty="0" smtClean="0">
                <a:latin typeface="华文宋体" pitchFamily="2" charset="-122"/>
                <a:ea typeface="华文宋体" pitchFamily="2" charset="-122"/>
              </a:rPr>
              <a:t>：目前实验室用到此工具的情况有两种</a:t>
            </a:r>
            <a:endParaRPr lang="en-US" altLang="zh-CN" sz="24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sz="2000" dirty="0">
                <a:latin typeface="华文宋体" pitchFamily="2" charset="-122"/>
                <a:ea typeface="华文宋体" pitchFamily="2" charset="-122"/>
              </a:rPr>
              <a:t> 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    a)reset MCU</a:t>
            </a:r>
          </a:p>
          <a:p>
            <a:r>
              <a:rPr lang="en-US" altLang="zh-CN" sz="2000" dirty="0">
                <a:latin typeface="华文宋体" pitchFamily="2" charset="-122"/>
                <a:ea typeface="华文宋体" pitchFamily="2" charset="-122"/>
              </a:rPr>
              <a:t>     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b)</a:t>
            </a:r>
            <a:r>
              <a:rPr lang="en-US" altLang="zh-CN" sz="2000" dirty="0" err="1" smtClean="0">
                <a:latin typeface="华文宋体" pitchFamily="2" charset="-122"/>
                <a:ea typeface="华文宋体" pitchFamily="2" charset="-122"/>
              </a:rPr>
              <a:t>swire_through_usb</a:t>
            </a:r>
            <a:endParaRPr lang="en-US" altLang="zh-CN" sz="20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sz="2000" dirty="0">
                <a:latin typeface="华文宋体" pitchFamily="2" charset="-122"/>
                <a:ea typeface="华文宋体" pitchFamily="2" charset="-122"/>
              </a:rPr>
              <a:t> </a:t>
            </a:r>
            <a:r>
              <a:rPr lang="en-US" altLang="zh-CN" sz="2000" dirty="0" smtClean="0">
                <a:latin typeface="华文宋体" pitchFamily="2" charset="-122"/>
                <a:ea typeface="华文宋体" pitchFamily="2" charset="-122"/>
              </a:rPr>
              <a:t>    c)</a:t>
            </a:r>
            <a:r>
              <a:rPr lang="zh-CN" altLang="en-US" sz="2000" dirty="0" smtClean="0">
                <a:latin typeface="华文宋体" pitchFamily="2" charset="-122"/>
                <a:ea typeface="华文宋体" pitchFamily="2" charset="-122"/>
              </a:rPr>
              <a:t>擦除程序</a:t>
            </a:r>
            <a:endParaRPr lang="en-US" altLang="zh-CN" sz="2000" dirty="0" smtClean="0">
              <a:latin typeface="华文宋体" pitchFamily="2" charset="-122"/>
              <a:ea typeface="华文宋体" pitchFamily="2" charset="-122"/>
            </a:endParaRPr>
          </a:p>
          <a:p>
            <a:r>
              <a:rPr lang="en-US" altLang="zh-CN" b="1" i="1" dirty="0" smtClean="0">
                <a:latin typeface="华文宋体" pitchFamily="2" charset="-122"/>
                <a:ea typeface="华文宋体" pitchFamily="2" charset="-122"/>
              </a:rPr>
              <a:t>Tips</a:t>
            </a:r>
            <a:r>
              <a:rPr lang="zh-CN" altLang="en-US" b="1" i="1" dirty="0" smtClean="0">
                <a:latin typeface="华文宋体" pitchFamily="2" charset="-122"/>
                <a:ea typeface="华文宋体" pitchFamily="2" charset="-122"/>
              </a:rPr>
              <a:t>：由于实验室不会用到软件组的程序，所以烧写程序的基本不用，在一些</a:t>
            </a:r>
            <a:r>
              <a:rPr lang="en-US" altLang="zh-CN" b="1" i="1" dirty="0" smtClean="0">
                <a:latin typeface="华文宋体" pitchFamily="2" charset="-122"/>
                <a:ea typeface="华文宋体" pitchFamily="2" charset="-122"/>
              </a:rPr>
              <a:t>debug</a:t>
            </a:r>
            <a:r>
              <a:rPr lang="zh-CN" altLang="en-US" b="1" i="1" dirty="0" smtClean="0">
                <a:latin typeface="华文宋体" pitchFamily="2" charset="-122"/>
                <a:ea typeface="华文宋体" pitchFamily="2" charset="-122"/>
              </a:rPr>
              <a:t>过程当中有可能用的到烧写过的</a:t>
            </a:r>
            <a:r>
              <a:rPr lang="en-US" altLang="zh-CN" b="1" i="1" dirty="0" smtClean="0">
                <a:latin typeface="华文宋体" pitchFamily="2" charset="-122"/>
                <a:ea typeface="华文宋体" pitchFamily="2" charset="-122"/>
              </a:rPr>
              <a:t>chip</a:t>
            </a:r>
            <a:r>
              <a:rPr lang="zh-CN" altLang="en-US" b="1" i="1" dirty="0" smtClean="0">
                <a:latin typeface="华文宋体" pitchFamily="2" charset="-122"/>
                <a:ea typeface="华文宋体" pitchFamily="2" charset="-122"/>
              </a:rPr>
              <a:t>，此时擦</a:t>
            </a:r>
            <a:r>
              <a:rPr lang="zh-CN" altLang="en-US" b="1" i="1" dirty="0">
                <a:latin typeface="华文宋体" pitchFamily="2" charset="-122"/>
                <a:ea typeface="华文宋体" pitchFamily="2" charset="-122"/>
              </a:rPr>
              <a:t>除</a:t>
            </a:r>
            <a:r>
              <a:rPr lang="zh-CN" altLang="en-US" b="1" i="1" dirty="0" smtClean="0">
                <a:latin typeface="华文宋体" pitchFamily="2" charset="-122"/>
                <a:ea typeface="华文宋体" pitchFamily="2" charset="-122"/>
              </a:rPr>
              <a:t>程序即可</a:t>
            </a:r>
            <a:endParaRPr lang="zh-CN" altLang="en-US" b="1" i="1" dirty="0">
              <a:latin typeface="华文宋体" pitchFamily="2" charset="-122"/>
              <a:ea typeface="华文宋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429" y="3375906"/>
            <a:ext cx="5021941" cy="3257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25715" y="1100293"/>
            <a:ext cx="10319656" cy="5500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7429" y="1436914"/>
            <a:ext cx="937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宋体" pitchFamily="2" charset="-122"/>
                <a:ea typeface="华文宋体" pitchFamily="2" charset="-122"/>
              </a:rPr>
              <a:t>3</a:t>
            </a:r>
            <a:r>
              <a:rPr lang="zh-CN" altLang="en-US" sz="2400" dirty="0" smtClean="0">
                <a:latin typeface="华文宋体" pitchFamily="2" charset="-122"/>
                <a:ea typeface="华文宋体" pitchFamily="2" charset="-122"/>
              </a:rPr>
              <a:t>）仪器仪表</a:t>
            </a:r>
            <a:endParaRPr lang="zh-CN" altLang="en-US" sz="2800" dirty="0">
              <a:latin typeface="华文宋体" pitchFamily="2" charset="-122"/>
              <a:ea typeface="华文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7429" y="1898579"/>
            <a:ext cx="937622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Bench test</a:t>
            </a:r>
            <a:r>
              <a:rPr lang="zh-CN" altLang="en-US" sz="2000" dirty="0" smtClean="0"/>
              <a:t>目前所用到的仪器仪表为</a:t>
            </a:r>
            <a:endParaRPr lang="en-US" altLang="zh-CN" sz="2000" dirty="0" smtClean="0"/>
          </a:p>
          <a:p>
            <a:r>
              <a:rPr lang="en-US" altLang="zh-CN" sz="2000" dirty="0" smtClean="0"/>
              <a:t>a)</a:t>
            </a:r>
            <a:r>
              <a:rPr lang="zh-CN" altLang="en-US" sz="2000" dirty="0" smtClean="0"/>
              <a:t>信号发生器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</a:t>
            </a:r>
            <a:r>
              <a:rPr lang="zh-CN" altLang="en-US" sz="2000" dirty="0" smtClean="0"/>
              <a:t>具体为：</a:t>
            </a:r>
            <a:r>
              <a:rPr lang="en-US" altLang="zh-CN" sz="2000" dirty="0" smtClean="0"/>
              <a:t>R&amp;S  SMJ100A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SMBV100A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                Agilent  E4438C</a:t>
            </a:r>
          </a:p>
          <a:p>
            <a:r>
              <a:rPr lang="en-US" altLang="zh-CN" sz="2000" dirty="0" smtClean="0"/>
              <a:t>b)</a:t>
            </a:r>
            <a:r>
              <a:rPr lang="zh-CN" altLang="en-US" sz="2000" dirty="0" smtClean="0"/>
              <a:t>频谱分析仪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</a:t>
            </a:r>
            <a:r>
              <a:rPr lang="zh-CN" altLang="en-US" sz="2000" dirty="0" smtClean="0"/>
              <a:t>具体为：</a:t>
            </a:r>
            <a:r>
              <a:rPr lang="en-US" altLang="zh-CN" sz="2000" dirty="0"/>
              <a:t>R&amp;S  </a:t>
            </a:r>
            <a:r>
              <a:rPr lang="en-US" altLang="zh-CN" sz="2000" dirty="0" smtClean="0"/>
              <a:t>FSQ8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FSQ26</a:t>
            </a:r>
            <a:endParaRPr lang="en-US" altLang="zh-CN" sz="2000" dirty="0"/>
          </a:p>
          <a:p>
            <a:r>
              <a:rPr lang="en-US" altLang="zh-CN" sz="2000" dirty="0"/>
              <a:t>                        Agilent  </a:t>
            </a:r>
            <a:r>
              <a:rPr lang="en-US" altLang="zh-CN" sz="2000" dirty="0" smtClean="0"/>
              <a:t>E4404B</a:t>
            </a:r>
          </a:p>
          <a:p>
            <a:r>
              <a:rPr lang="en-US" altLang="zh-CN" sz="2000" dirty="0" smtClean="0"/>
              <a:t>c)</a:t>
            </a:r>
            <a:r>
              <a:rPr lang="zh-CN" altLang="en-US" sz="2000" dirty="0" smtClean="0"/>
              <a:t>万用表，示波器等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0514" y="4542971"/>
            <a:ext cx="8476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Tips: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1.R&amp;S  FSQ8</a:t>
            </a:r>
            <a:r>
              <a:rPr lang="zh-CN" altLang="en-US" dirty="0" smtClean="0"/>
              <a:t>由于固件版本比较低的原因导致在用的过程中会提示访问内存错误，在</a:t>
            </a:r>
            <a:r>
              <a:rPr lang="en-US" altLang="zh-CN" dirty="0" smtClean="0"/>
              <a:t>Bench test</a:t>
            </a:r>
            <a:r>
              <a:rPr lang="zh-CN" altLang="en-US" dirty="0" smtClean="0"/>
              <a:t>中可以不用管，按确定即可，不影响使用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2.</a:t>
            </a:r>
            <a:r>
              <a:rPr lang="zh-CN" altLang="en-US" dirty="0" smtClean="0"/>
              <a:t>关于仪器的操作可以到安捷伦以及</a:t>
            </a:r>
            <a:r>
              <a:rPr lang="en-US" altLang="zh-CN" dirty="0" smtClean="0"/>
              <a:t>R&amp;S</a:t>
            </a:r>
            <a:r>
              <a:rPr lang="zh-CN" altLang="en-US" dirty="0"/>
              <a:t>官</a:t>
            </a:r>
            <a:r>
              <a:rPr lang="zh-CN" altLang="en-US" dirty="0" smtClean="0"/>
              <a:t>网上面下载用户手册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0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C7EDCC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7869</TotalTime>
  <Words>1923</Words>
  <Application>Microsoft Office PowerPoint</Application>
  <PresentationFormat>宽屏</PresentationFormat>
  <Paragraphs>252</Paragraphs>
  <Slides>31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 Unicode MS</vt:lpstr>
      <vt:lpstr>DFKai-SB</vt:lpstr>
      <vt:lpstr>华文彩云</vt:lpstr>
      <vt:lpstr>华文琥珀</vt:lpstr>
      <vt:lpstr>华文楷体</vt:lpstr>
      <vt:lpstr>华文宋体</vt:lpstr>
      <vt:lpstr>华文新魏</vt:lpstr>
      <vt:lpstr>宋体</vt:lpstr>
      <vt:lpstr>造字工房悦圆（非商用）常规体</vt:lpstr>
      <vt:lpstr>Arial</vt:lpstr>
      <vt:lpstr>Arial Black</vt:lpstr>
      <vt:lpstr>Calibri</vt:lpstr>
      <vt:lpstr>Candara</vt:lpstr>
      <vt:lpstr>Symbol</vt:lpstr>
      <vt:lpstr>自定义设计方案</vt:lpstr>
      <vt:lpstr>波形</vt:lpstr>
      <vt:lpstr>Microsoft Word 文档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YANGS;51PPT模板网</dc:creator>
  <cp:lastModifiedBy>Chengxh</cp:lastModifiedBy>
  <cp:revision>194</cp:revision>
  <dcterms:created xsi:type="dcterms:W3CDTF">2016-11-06T05:27:49Z</dcterms:created>
  <dcterms:modified xsi:type="dcterms:W3CDTF">2017-07-14T02:58:38Z</dcterms:modified>
</cp:coreProperties>
</file>